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16f94b74fa6b4457" Type="http://schemas.openxmlformats.org/officeDocument/2006/relationships/officeDocument" Target="ppt/presentation.xml"/><Relationship Id="Rb09e3f7e84234230" Type="http://schemas.openxmlformats.org/package/2006/relationships/metadata/core-properties" Target="docProps/core.xml"/><Relationship Id="Re3aab14127b84602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19ecb5e24f45a4"/>
  </p:sldMasterIdLst>
  <p:notesMasterIdLst>
    <p:notesMasterId xmlns:r="http://schemas.openxmlformats.org/officeDocument/2006/relationships" r:id="R941fe4f67508419b"/>
  </p:notesMasterIdLst>
  <p:sldIdLst>
    <p:sldId xmlns:r="http://schemas.openxmlformats.org/officeDocument/2006/relationships" id="256" r:id="Rf4acb1442c7c4054"/>
    <p:sldId xmlns:r="http://schemas.openxmlformats.org/officeDocument/2006/relationships" id="257" r:id="Rd77b2c0137f641ef"/>
    <p:sldId xmlns:r="http://schemas.openxmlformats.org/officeDocument/2006/relationships" id="258" r:id="R76c167149630461b"/>
    <p:sldId xmlns:r="http://schemas.openxmlformats.org/officeDocument/2006/relationships" id="259" r:id="Rd52764e95f5c4cf0"/>
    <p:sldId xmlns:r="http://schemas.openxmlformats.org/officeDocument/2006/relationships" id="260" r:id="R5f55219f9f934554"/>
    <p:sldId xmlns:r="http://schemas.openxmlformats.org/officeDocument/2006/relationships" id="261" r:id="Rdccebf4c79fe45c3"/>
    <p:sldId xmlns:r="http://schemas.openxmlformats.org/officeDocument/2006/relationships" id="262" r:id="Rffbfb41fc4b349c2"/>
    <p:sldId xmlns:r="http://schemas.openxmlformats.org/officeDocument/2006/relationships" id="263" r:id="R9b9553d30c464218"/>
    <p:sldId xmlns:r="http://schemas.openxmlformats.org/officeDocument/2006/relationships" id="264" r:id="Rfaf7b0b9eaa245c6"/>
    <p:sldId xmlns:r="http://schemas.openxmlformats.org/officeDocument/2006/relationships" id="265" r:id="R14420d2fe01c493f"/>
    <p:sldId xmlns:r="http://schemas.openxmlformats.org/officeDocument/2006/relationships" id="266" r:id="R1ee4cb71987645b2"/>
    <p:sldId xmlns:r="http://schemas.openxmlformats.org/officeDocument/2006/relationships" id="267" r:id="R4571991012d048d1"/>
    <p:sldId xmlns:r="http://schemas.openxmlformats.org/officeDocument/2006/relationships" id="268" r:id="R89a11dbd01524081"/>
    <p:sldId xmlns:r="http://schemas.openxmlformats.org/officeDocument/2006/relationships" id="269" r:id="R986bccb3c712473a"/>
    <p:sldId xmlns:r="http://schemas.openxmlformats.org/officeDocument/2006/relationships" id="270" r:id="R30e8624e530e4e06"/>
    <p:sldId xmlns:r="http://schemas.openxmlformats.org/officeDocument/2006/relationships" id="271" r:id="Rdb26cf259c3844eb"/>
    <p:sldId xmlns:r="http://schemas.openxmlformats.org/officeDocument/2006/relationships" id="272" r:id="Rb8afd3d8042a46b4"/>
    <p:sldId xmlns:r="http://schemas.openxmlformats.org/officeDocument/2006/relationships" id="273" r:id="R8b6691b8468c41bc"/>
    <p:sldId xmlns:r="http://schemas.openxmlformats.org/officeDocument/2006/relationships" id="274" r:id="R22e1f1fbe31441ef"/>
    <p:sldId xmlns:r="http://schemas.openxmlformats.org/officeDocument/2006/relationships" id="275" r:id="R15f8caaea7b14eee"/>
    <p:sldId xmlns:r="http://schemas.openxmlformats.org/officeDocument/2006/relationships" id="276" r:id="Re3399bf625554550"/>
    <p:sldId xmlns:r="http://schemas.openxmlformats.org/officeDocument/2006/relationships" id="277" r:id="R905891e5f0314dd6"/>
    <p:sldId xmlns:r="http://schemas.openxmlformats.org/officeDocument/2006/relationships" id="278" r:id="R02e80992a1fc4222"/>
    <p:sldId xmlns:r="http://schemas.openxmlformats.org/officeDocument/2006/relationships" id="279" r:id="R9668c67f54084d65"/>
    <p:sldId xmlns:r="http://schemas.openxmlformats.org/officeDocument/2006/relationships" id="280" r:id="R7a3e306e89fd4624"/>
    <p:sldId xmlns:r="http://schemas.openxmlformats.org/officeDocument/2006/relationships" id="281" r:id="R9c7bbde373944a2e"/>
    <p:sldId xmlns:r="http://schemas.openxmlformats.org/officeDocument/2006/relationships" id="282" r:id="R7e00cd7110c14308"/>
    <p:sldId xmlns:r="http://schemas.openxmlformats.org/officeDocument/2006/relationships" id="283" r:id="R6bfbd7b991314af6"/>
    <p:sldId xmlns:r="http://schemas.openxmlformats.org/officeDocument/2006/relationships" id="284" r:id="Rce89a11503314dd6"/>
    <p:sldId xmlns:r="http://schemas.openxmlformats.org/officeDocument/2006/relationships" id="285" r:id="R0a1d51ffdf0244eb"/>
    <p:sldId xmlns:r="http://schemas.openxmlformats.org/officeDocument/2006/relationships" id="286" r:id="R06007a44aba2496b"/>
    <p:sldId xmlns:r="http://schemas.openxmlformats.org/officeDocument/2006/relationships" id="287" r:id="Ra4dd46b256ec4d1c"/>
    <p:sldId xmlns:r="http://schemas.openxmlformats.org/officeDocument/2006/relationships" id="288" r:id="R5438d16bb74d452c"/>
    <p:sldId xmlns:r="http://schemas.openxmlformats.org/officeDocument/2006/relationships" id="289" r:id="R85795bff6047408e"/>
    <p:sldId xmlns:r="http://schemas.openxmlformats.org/officeDocument/2006/relationships" id="290" r:id="R140b09d22b544cae"/>
    <p:sldId xmlns:r="http://schemas.openxmlformats.org/officeDocument/2006/relationships" id="291" r:id="R98b6a06e79274cb6"/>
    <p:sldId xmlns:r="http://schemas.openxmlformats.org/officeDocument/2006/relationships" id="292" r:id="Rb7c22c518c48436b"/>
    <p:sldId xmlns:r="http://schemas.openxmlformats.org/officeDocument/2006/relationships" id="293" r:id="R37359e6b50384912"/>
    <p:sldId xmlns:r="http://schemas.openxmlformats.org/officeDocument/2006/relationships" id="294" r:id="R752d53fac51c4cd3"/>
    <p:sldId xmlns:r="http://schemas.openxmlformats.org/officeDocument/2006/relationships" id="295" r:id="R084e9fe47bce45e6"/>
    <p:sldId xmlns:r="http://schemas.openxmlformats.org/officeDocument/2006/relationships" id="296" r:id="R85b3caa179c44656"/>
    <p:sldId xmlns:r="http://schemas.openxmlformats.org/officeDocument/2006/relationships" id="297" r:id="R58fe1413e59e44e5"/>
    <p:sldId xmlns:r="http://schemas.openxmlformats.org/officeDocument/2006/relationships" id="298" r:id="Rf78fadf6e7dd416b"/>
    <p:sldId xmlns:r="http://schemas.openxmlformats.org/officeDocument/2006/relationships" id="299" r:id="R4c1df69c32614e35"/>
    <p:sldId xmlns:r="http://schemas.openxmlformats.org/officeDocument/2006/relationships" id="300" r:id="R6cdec28d67c24f0f"/>
    <p:sldId xmlns:r="http://schemas.openxmlformats.org/officeDocument/2006/relationships" id="301" r:id="R16d4dfec80774d70"/>
    <p:sldId xmlns:r="http://schemas.openxmlformats.org/officeDocument/2006/relationships" id="302" r:id="Raf996f96000e4c2e"/>
    <p:sldId xmlns:r="http://schemas.openxmlformats.org/officeDocument/2006/relationships" id="303" r:id="Rdc62093655b94197"/>
    <p:sldId xmlns:r="http://schemas.openxmlformats.org/officeDocument/2006/relationships" id="304" r:id="Rbe7f5418110e40be"/>
    <p:sldId xmlns:r="http://schemas.openxmlformats.org/officeDocument/2006/relationships" id="305" r:id="R7a4de1793d2648dc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2e80992a1fc4222" Type="http://schemas.openxmlformats.org/officeDocument/2006/relationships/slide" Target="slides/slide23.xml"/><Relationship Id="R06007a44aba2496b" Type="http://schemas.openxmlformats.org/officeDocument/2006/relationships/slide" Target="slides/slide31.xml"/><Relationship Id="R084e9fe47bce45e6" Type="http://schemas.openxmlformats.org/officeDocument/2006/relationships/slide" Target="slides/slide40.xml"/><Relationship Id="R0a1d51ffdf0244eb" Type="http://schemas.openxmlformats.org/officeDocument/2006/relationships/slide" Target="slides/slide30.xml"/><Relationship Id="R140b09d22b544cae" Type="http://schemas.openxmlformats.org/officeDocument/2006/relationships/slide" Target="slides/slide35.xml"/><Relationship Id="R14420d2fe01c493f" Type="http://schemas.openxmlformats.org/officeDocument/2006/relationships/slide" Target="slides/slide10.xml"/><Relationship Id="R15f8caaea7b14eee" Type="http://schemas.openxmlformats.org/officeDocument/2006/relationships/slide" Target="slides/slide20.xml"/><Relationship Id="R16d4dfec80774d70" Type="http://schemas.openxmlformats.org/officeDocument/2006/relationships/slide" Target="slides/slide46.xml"/><Relationship Id="R1ee4cb71987645b2" Type="http://schemas.openxmlformats.org/officeDocument/2006/relationships/slide" Target="slides/slide11.xml"/><Relationship Id="R20b7685772e24ce9" Type="http://schemas.openxmlformats.org/officeDocument/2006/relationships/viewProps" Target="viewProps.xml"/><Relationship Id="R22e1f1fbe31441ef" Type="http://schemas.openxmlformats.org/officeDocument/2006/relationships/slide" Target="slides/slide19.xml"/><Relationship Id="R30e8624e530e4e06" Type="http://schemas.openxmlformats.org/officeDocument/2006/relationships/slide" Target="slides/slide15.xml"/><Relationship Id="R37359e6b50384912" Type="http://schemas.openxmlformats.org/officeDocument/2006/relationships/slide" Target="slides/slide38.xml"/><Relationship Id="R4571991012d048d1" Type="http://schemas.openxmlformats.org/officeDocument/2006/relationships/slide" Target="slides/slide12.xml"/><Relationship Id="R4c1df69c32614e35" Type="http://schemas.openxmlformats.org/officeDocument/2006/relationships/slide" Target="slides/slide44.xml"/><Relationship Id="R5438d16bb74d452c" Type="http://schemas.openxmlformats.org/officeDocument/2006/relationships/slide" Target="slides/slide33.xml"/><Relationship Id="R58fe1413e59e44e5" Type="http://schemas.openxmlformats.org/officeDocument/2006/relationships/slide" Target="slides/slide42.xml"/><Relationship Id="R5b4dd8d95ed74080" Type="http://schemas.openxmlformats.org/officeDocument/2006/relationships/tableStyles" Target="tableStyles.xml"/><Relationship Id="R5f55219f9f934554" Type="http://schemas.openxmlformats.org/officeDocument/2006/relationships/slide" Target="slides/slide5.xml"/><Relationship Id="R6bfbd7b991314af6" Type="http://schemas.openxmlformats.org/officeDocument/2006/relationships/slide" Target="slides/slide28.xml"/><Relationship Id="R6cdec28d67c24f0f" Type="http://schemas.openxmlformats.org/officeDocument/2006/relationships/slide" Target="slides/slide45.xml"/><Relationship Id="R752d53fac51c4cd3" Type="http://schemas.openxmlformats.org/officeDocument/2006/relationships/slide" Target="slides/slide39.xml"/><Relationship Id="R76c167149630461b" Type="http://schemas.openxmlformats.org/officeDocument/2006/relationships/slide" Target="slides/slide3.xml"/><Relationship Id="R7a3e306e89fd4624" Type="http://schemas.openxmlformats.org/officeDocument/2006/relationships/slide" Target="slides/slide25.xml"/><Relationship Id="R7a4de1793d2648dc" Type="http://schemas.openxmlformats.org/officeDocument/2006/relationships/slide" Target="slides/slide50.xml"/><Relationship Id="R7e00cd7110c14308" Type="http://schemas.openxmlformats.org/officeDocument/2006/relationships/slide" Target="slides/slide27.xml"/><Relationship Id="R85795bff6047408e" Type="http://schemas.openxmlformats.org/officeDocument/2006/relationships/slide" Target="slides/slide34.xml"/><Relationship Id="R85b3caa179c44656" Type="http://schemas.openxmlformats.org/officeDocument/2006/relationships/slide" Target="slides/slide41.xml"/><Relationship Id="R89a11dbd01524081" Type="http://schemas.openxmlformats.org/officeDocument/2006/relationships/slide" Target="slides/slide13.xml"/><Relationship Id="R8b6691b8468c41bc" Type="http://schemas.openxmlformats.org/officeDocument/2006/relationships/slide" Target="slides/slide18.xml"/><Relationship Id="R905891e5f0314dd6" Type="http://schemas.openxmlformats.org/officeDocument/2006/relationships/slide" Target="slides/slide22.xml"/><Relationship Id="R941fe4f67508419b" Type="http://schemas.openxmlformats.org/officeDocument/2006/relationships/notesMaster" Target="notesMasters/notesMaster1.xml"/><Relationship Id="R9668c67f54084d65" Type="http://schemas.openxmlformats.org/officeDocument/2006/relationships/slide" Target="slides/slide24.xml"/><Relationship Id="R986bccb3c712473a" Type="http://schemas.openxmlformats.org/officeDocument/2006/relationships/slide" Target="slides/slide14.xml"/><Relationship Id="R98b6a06e79274cb6" Type="http://schemas.openxmlformats.org/officeDocument/2006/relationships/slide" Target="slides/slide36.xml"/><Relationship Id="R9b9553d30c464218" Type="http://schemas.openxmlformats.org/officeDocument/2006/relationships/slide" Target="slides/slide8.xml"/><Relationship Id="R9c7bbde373944a2e" Type="http://schemas.openxmlformats.org/officeDocument/2006/relationships/slide" Target="slides/slide26.xml"/><Relationship Id="Ra4dd46b256ec4d1c" Type="http://schemas.openxmlformats.org/officeDocument/2006/relationships/slide" Target="slides/slide32.xml"/><Relationship Id="Raf996f96000e4c2e" Type="http://schemas.openxmlformats.org/officeDocument/2006/relationships/slide" Target="slides/slide47.xml"/><Relationship Id="Rb7c22c518c48436b" Type="http://schemas.openxmlformats.org/officeDocument/2006/relationships/slide" Target="slides/slide37.xml"/><Relationship Id="Rb8afd3d8042a46b4" Type="http://schemas.openxmlformats.org/officeDocument/2006/relationships/slide" Target="slides/slide17.xml"/><Relationship Id="Rbe7f5418110e40be" Type="http://schemas.openxmlformats.org/officeDocument/2006/relationships/slide" Target="slides/slide49.xml"/><Relationship Id="Rbf19ecb5e24f45a4" Type="http://schemas.openxmlformats.org/officeDocument/2006/relationships/slideMaster" Target="slideMasters/slideMaster1.xml"/><Relationship Id="Rccf3a2949d8c45d5" Type="http://schemas.openxmlformats.org/officeDocument/2006/relationships/presProps" Target="presProps.xml"/><Relationship Id="Rce89a11503314dd6" Type="http://schemas.openxmlformats.org/officeDocument/2006/relationships/slide" Target="slides/slide29.xml"/><Relationship Id="Rd52764e95f5c4cf0" Type="http://schemas.openxmlformats.org/officeDocument/2006/relationships/slide" Target="slides/slide4.xml"/><Relationship Id="Rd77b2c0137f641ef" Type="http://schemas.openxmlformats.org/officeDocument/2006/relationships/slide" Target="slides/slide2.xml"/><Relationship Id="Rdb26cf259c3844eb" Type="http://schemas.openxmlformats.org/officeDocument/2006/relationships/slide" Target="slides/slide16.xml"/><Relationship Id="Rdc62093655b94197" Type="http://schemas.openxmlformats.org/officeDocument/2006/relationships/slide" Target="slides/slide48.xml"/><Relationship Id="Rdccebf4c79fe45c3" Type="http://schemas.openxmlformats.org/officeDocument/2006/relationships/slide" Target="slides/slide6.xml"/><Relationship Id="Re1efbc20869f46e3" Type="http://schemas.openxmlformats.org/officeDocument/2006/relationships/theme" Target="theme/theme1.xml"/><Relationship Id="Re3399bf625554550" Type="http://schemas.openxmlformats.org/officeDocument/2006/relationships/slide" Target="slides/slide21.xml"/><Relationship Id="Rf4acb1442c7c4054" Type="http://schemas.openxmlformats.org/officeDocument/2006/relationships/slide" Target="slides/slide1.xml"/><Relationship Id="Rf78fadf6e7dd416b" Type="http://schemas.openxmlformats.org/officeDocument/2006/relationships/slide" Target="slides/slide43.xml"/><Relationship Id="Rfaf7b0b9eaa245c6" Type="http://schemas.openxmlformats.org/officeDocument/2006/relationships/slide" Target="slides/slide9.xml"/><Relationship Id="Rffbfb41fc4b349c2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1fcf810bb7ee4625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34963db02f254bf4" Type="http://schemas.openxmlformats.org/officeDocument/2006/relationships/slide" Target="../slides/slide1.xml"/><Relationship Id="R6577a60fcd6d4ef0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9cef7bdead704614" Type="http://schemas.openxmlformats.org/officeDocument/2006/relationships/slide" Target="../slides/slide2.xml"/><Relationship Id="Rb10465b588c44a48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2f259eaa6e654c2b" Type="http://schemas.openxmlformats.org/officeDocument/2006/relationships/slide" Target="../slides/slide3.xml"/><Relationship Id="Rcbd6684f4b8042b4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e3ead553ac4749f8" Type="http://schemas.openxmlformats.org/officeDocument/2006/relationships/slide" Target="../slides/slide4.xml"/><Relationship Id="Rff16344773074ab4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a90a4acef8014c25" Type="http://schemas.openxmlformats.org/officeDocument/2006/relationships/slide" Target="../slides/slide5.xml"/><Relationship Id="Rfc2ad35588f0467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6edb429f744a4fe2" Type="http://schemas.openxmlformats.org/officeDocument/2006/relationships/slide" Target="../slides/slide6.xml"/><Relationship Id="Rdb44fe9ba85f4acf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7146ee4eeb5441ba" Type="http://schemas.openxmlformats.org/officeDocument/2006/relationships/notesMaster" Target="../notesMasters/notesMaster1.xml"/><Relationship Id="Rc24b27fd57484a4c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9085b93b2764459f" Type="http://schemas.openxmlformats.org/officeDocument/2006/relationships/notesMaster" Target="../notesMasters/notesMaster1.xml"/><Relationship Id="R9549be62bb71402b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51d42ef347f64904" Type="http://schemas.openxmlformats.org/officeDocument/2006/relationships/slide" Target="../slides/slide9.xml"/><Relationship Id="Rbb0c7ccaf523402e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663c0fdd785b4f08" Type="http://schemas.openxmlformats.org/officeDocument/2006/relationships/notesMaster" Target="../notesMasters/notesMaster1.xml"/><Relationship Id="Re69d820f813d47b4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3b137bc8ab7646cb" Type="http://schemas.openxmlformats.org/officeDocument/2006/relationships/slide" Target="../slides/slide11.xml"/><Relationship Id="Rb5073cc07a7946f5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15b4123b270841a3" Type="http://schemas.openxmlformats.org/officeDocument/2006/relationships/notesMaster" Target="../notesMasters/notesMaster1.xml"/><Relationship Id="R8d2bee89e5314acb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b7c522bd7560498d" Type="http://schemas.openxmlformats.org/officeDocument/2006/relationships/slide" Target="../slides/slide13.xml"/><Relationship Id="Re5d2ed9367214fb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e732376236cc4f47" Type="http://schemas.openxmlformats.org/officeDocument/2006/relationships/notesMaster" Target="../notesMasters/notesMaster1.xml"/><Relationship Id="Ree9353b17777418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043297f97f984848" Type="http://schemas.openxmlformats.org/officeDocument/2006/relationships/slide" Target="../slides/slide15.xml"/><Relationship Id="R24aff4ade813480d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1a59a636abcf41ac" Type="http://schemas.openxmlformats.org/officeDocument/2006/relationships/notesMaster" Target="../notesMasters/notesMaster1.xml"/><Relationship Id="R1fb3094d0a164b76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3bf438cad09f4bca" Type="http://schemas.openxmlformats.org/officeDocument/2006/relationships/notesMaster" Target="../notesMasters/notesMaster1.xml"/><Relationship Id="Rab144b1b735344cc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d7e7684265894bf2" Type="http://schemas.openxmlformats.org/officeDocument/2006/relationships/slide" Target="../slides/slide18.xml"/><Relationship Id="Rd915fce49c4e4dfc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373cbc1410124cdf" Type="http://schemas.openxmlformats.org/officeDocument/2006/relationships/slide" Target="../slides/slide19.xml"/><Relationship Id="R78e6572c4f37445f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09e581ef70274525" Type="http://schemas.openxmlformats.org/officeDocument/2006/relationships/slide" Target="../slides/slide20.xml"/><Relationship Id="Rb3a0f3ba9dbe4dca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18b8433120fc4c5c" Type="http://schemas.openxmlformats.org/officeDocument/2006/relationships/slide" Target="../slides/slide21.xml"/><Relationship Id="Rcb75986fd0a243ec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06fa057eea41428d" Type="http://schemas.openxmlformats.org/officeDocument/2006/relationships/notesMaster" Target="../notesMasters/notesMaster1.xml"/><Relationship Id="R4b62302507cf447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6f753d3d948042d2" Type="http://schemas.openxmlformats.org/officeDocument/2006/relationships/notesMaster" Target="../notesMasters/notesMaster1.xml"/><Relationship Id="R9301d1a6be954bda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ca92851666a34bc8" Type="http://schemas.openxmlformats.org/officeDocument/2006/relationships/slide" Target="../slides/slide24.xml"/><Relationship Id="Rdbf77ddbfb12422f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81df7c0c924241ad" Type="http://schemas.openxmlformats.org/officeDocument/2006/relationships/slide" Target="../slides/slide25.xml"/><Relationship Id="Rd22a33bb14a9400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5299d0b708e14c5a" Type="http://schemas.openxmlformats.org/officeDocument/2006/relationships/notesMaster" Target="../notesMasters/notesMaster1.xml"/><Relationship Id="R67c89cc42c804ff1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55be1d0e30a24963" Type="http://schemas.openxmlformats.org/officeDocument/2006/relationships/slide" Target="../slides/slide27.xml"/><Relationship Id="Raf3bbe5f41b14c8d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09ca4723d2364716" Type="http://schemas.openxmlformats.org/officeDocument/2006/relationships/slide" Target="../slides/slide28.xml"/><Relationship Id="R68639bdd6ebd4966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15f6151345a944e6" Type="http://schemas.openxmlformats.org/officeDocument/2006/relationships/slide" Target="../slides/slide29.xml"/><Relationship Id="R2900b743a5084ec9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0cdbcad864ac4545" Type="http://schemas.openxmlformats.org/officeDocument/2006/relationships/slide" Target="../slides/slide30.xml"/><Relationship Id="Rda5331d35e324b36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89245101baf047c8" Type="http://schemas.openxmlformats.org/officeDocument/2006/relationships/notesMaster" Target="../notesMasters/notesMaster1.xml"/><Relationship Id="Rcd6c38b7a8b34c3d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b85a5e1d4a2c437a" Type="http://schemas.openxmlformats.org/officeDocument/2006/relationships/slide" Target="../slides/slide32.xml"/><Relationship Id="Rd688418088964f09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2e8692461c0b4075" Type="http://schemas.openxmlformats.org/officeDocument/2006/relationships/slide" Target="../slides/slide33.xml"/><Relationship Id="Rc9153b26499c4bfa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4b6b11152a104526" Type="http://schemas.openxmlformats.org/officeDocument/2006/relationships/notesMaster" Target="../notesMasters/notesMaster1.xml"/><Relationship Id="R72d8ce2d53e34d81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2bc1754020c44e66" Type="http://schemas.openxmlformats.org/officeDocument/2006/relationships/slide" Target="../slides/slide35.xml"/><Relationship Id="R8f1ec34a50bf4bde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3cbd2ff1b92647c4" Type="http://schemas.openxmlformats.org/officeDocument/2006/relationships/slide" Target="../slides/slide36.xml"/><Relationship Id="Rf50ca0fe0f1b4aee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c5b63ad38a654e73" Type="http://schemas.openxmlformats.org/officeDocument/2006/relationships/slide" Target="../slides/slide37.xml"/><Relationship Id="Re9a085c398c94b02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638bf34677254cd1" Type="http://schemas.openxmlformats.org/officeDocument/2006/relationships/notesMaster" Target="../notesMasters/notesMaster1.xml"/><Relationship Id="Red28a50020804f43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01643668a75a4baa" Type="http://schemas.openxmlformats.org/officeDocument/2006/relationships/notesMaster" Target="../notesMasters/notesMaster1.xml"/><Relationship Id="R6918add9147c455e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17b9ecd7c40c4d38" Type="http://schemas.openxmlformats.org/officeDocument/2006/relationships/notesMaster" Target="../notesMasters/notesMaster1.xml"/><Relationship Id="Ra8af32bd00b2450d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050787da48f54ef7" Type="http://schemas.openxmlformats.org/officeDocument/2006/relationships/notesMaster" Target="../notesMasters/notesMaster1.xml"/><Relationship Id="R68c5b18acdff4e24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98effe77c3294355" Type="http://schemas.openxmlformats.org/officeDocument/2006/relationships/slide" Target="../slides/slide42.xml"/><Relationship Id="Rca94a493f2344a86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9d01cdc7e8a34685" Type="http://schemas.openxmlformats.org/officeDocument/2006/relationships/slide" Target="../slides/slide43.xml"/><Relationship Id="Rc75d015067924f18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a8009383ce034c6a" Type="http://schemas.openxmlformats.org/officeDocument/2006/relationships/slide" Target="../slides/slide44.xml"/><Relationship Id="Rd00cecce9d6f415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2a531c137e344247" Type="http://schemas.openxmlformats.org/officeDocument/2006/relationships/notesMaster" Target="../notesMasters/notesMaster1.xml"/><Relationship Id="R5a542d4157f948e4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52e9d645039a4d02" Type="http://schemas.openxmlformats.org/officeDocument/2006/relationships/notesMaster" Target="../notesMasters/notesMaster1.xml"/><Relationship Id="R9caf79d882c243a8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8246994dbabb462a" Type="http://schemas.openxmlformats.org/officeDocument/2006/relationships/slide" Target="../slides/slide47.xml"/><Relationship Id="Re474cee022b04162" Type="http://schemas.openxmlformats.org/officeDocument/2006/relationships/notesMaster" Target="../notesMasters/notesMaster1.xml"/></Relationships>
</file>

<file path=ppt/notesSlides/_rels/notesSlide48.xml.rels><?xml version='1.0' encoding='UTF-8' standalone='yes'?>
<Relationships xmlns="http://schemas.openxmlformats.org/package/2006/relationships"><Relationship Id="R48de9ad6759f4811" Type="http://schemas.openxmlformats.org/officeDocument/2006/relationships/notesMaster" Target="../notesMasters/notesMaster1.xml"/><Relationship Id="R8dc03871dcc54623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7461a4b4fcd649bc" Type="http://schemas.openxmlformats.org/officeDocument/2006/relationships/notesMaster" Target="../notesMasters/notesMaster1.xml"/><Relationship Id="R7f747813275b436a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ab9c24b1f75e4137" Type="http://schemas.openxmlformats.org/officeDocument/2006/relationships/notesMaster" Target="../notesMasters/notesMaster1.xml"/><Relationship Id="Rdcd92fe8311c41e0" Type="http://schemas.openxmlformats.org/officeDocument/2006/relationships/slide" Target="../slides/slide50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  <p:txBody xmlns:a="http://schemas.openxmlformats.org/drawingml/2006/main">
          <a:bodyPr/>
          <a:p/>
        </p:txBody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3ab68e5704394193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0f5d6b5462584e72" Type="http://schemas.openxmlformats.org/officeDocument/2006/relationships/theme" Target="theme/theme2.xml"/><Relationship Id="R9bdafdda9fae4686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dafdda9fae4686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2cc3b400d36e47c7" Type="http://schemas.openxmlformats.org/officeDocument/2006/relationships/slideLayout" Target="../slideLayouts/slideLayout1.xml"/><Relationship Id="R9bc92f7b84b644e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535cff385ed74b07" Type="http://schemas.openxmlformats.org/officeDocument/2006/relationships/notesSlide" Target="../notesSlides/notesSlide2.xml"/><Relationship Id="R9b5ec2161e9a4360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24b34037ae7c45eb" Type="http://schemas.openxmlformats.org/officeDocument/2006/relationships/slideLayout" Target="../slideLayouts/slideLayout1.xml"/><Relationship Id="R5a3a1f4333ba4c2f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5e7c9bc6fbb34f56" Type="http://schemas.openxmlformats.org/officeDocument/2006/relationships/slideLayout" Target="../slideLayouts/slideLayout1.xml"/><Relationship Id="Rdd27f206f36144cd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022fa18e726c41c9" Type="http://schemas.openxmlformats.org/officeDocument/2006/relationships/hyperlink" Target="https://europepmc.org/article/MED/41932250" TargetMode="External"/><Relationship Id="R1043656eaeaa4c7b" Type="http://schemas.openxmlformats.org/officeDocument/2006/relationships/hyperlink" Target="https://nyulangone.org/doctors/1356638894/adrian-k-vasquez" TargetMode="External"/><Relationship Id="R11c9d8d517134ef5" Type="http://schemas.openxmlformats.org/officeDocument/2006/relationships/hyperlink" Target="https://cor2ed.com/lung-connect/programmes/her2-mutant-nsclc-wclc-2026/" TargetMode="External"/><Relationship Id="R1800b1ec22a1471e" Type="http://schemas.openxmlformats.org/officeDocument/2006/relationships/hyperlink" Target="https://ascopubs.org/doi/10.1200/JCO.2025.43.16_suppl.8620" TargetMode="External"/><Relationship Id="R1f9881f9ec6b4efd" Type="http://schemas.openxmlformats.org/officeDocument/2006/relationships/hyperlink" Target="https://nyulangone.org/doctors/1356638894/adrian-k-vasquez" TargetMode="External"/><Relationship Id="R26007f0c05d24fd1" Type="http://schemas.openxmlformats.org/officeDocument/2006/relationships/hyperlink" Target="https://www.curetoday.com/conference/iaslc-world-conference-on-lung-cancer" TargetMode="External"/><Relationship Id="R2cbdd171da9746c5" Type="http://schemas.openxmlformats.org/officeDocument/2006/relationships/hyperlink" Target="https://nyulangone.org/doctors/1356638894/adrian-k-vasquez" TargetMode="External"/><Relationship Id="R4615ea0ae15e45fb" Type="http://schemas.openxmlformats.org/officeDocument/2006/relationships/hyperlink" Target="https://europepmc.org/article/MED/41820335" TargetMode="External"/><Relationship Id="R4bd936a5489d46a4" Type="http://schemas.openxmlformats.org/officeDocument/2006/relationships/hyperlink" Target="https://nyulangone.org/doctors/1356638894/adrian-k-vasquez" TargetMode="External"/><Relationship Id="R4dd73970fd8c4680" Type="http://schemas.openxmlformats.org/officeDocument/2006/relationships/notesSlide" Target="../notesSlides/notesSlide5.xml"/><Relationship Id="R5c36c2012d334e56" Type="http://schemas.openxmlformats.org/officeDocument/2006/relationships/image" Target="../media/image5.png"/><Relationship Id="R5c46b4fd4b634a94" Type="http://schemas.openxmlformats.org/officeDocument/2006/relationships/image" Target="../media/image.png"/><Relationship Id="R5e008b90a34c44ce" Type="http://schemas.openxmlformats.org/officeDocument/2006/relationships/hyperlink" Target="https://www.curetoday.com/view/breaking-down-advancements-in-prostate-cancer-care" TargetMode="External"/><Relationship Id="R681289a3f746414b" Type="http://schemas.openxmlformats.org/officeDocument/2006/relationships/image" Target="../media/image3.png"/><Relationship Id="R7478ebce5dbe4765" Type="http://schemas.openxmlformats.org/officeDocument/2006/relationships/image" Target="../media/image2.png"/><Relationship Id="R7837f88b25404127" Type="http://schemas.openxmlformats.org/officeDocument/2006/relationships/hyperlink" Target="https://www.curetoday.com/view/experts-highlight-notable-advances-in-colorectal-cancer-at-2025-esmo" TargetMode="External"/><Relationship Id="R8038311708ed48ed" Type="http://schemas.openxmlformats.org/officeDocument/2006/relationships/hyperlink" Target="https://physicianfocus.nyulangone.org/wp-content/uploads/2026/05/ASCO-Presentations-5.31.26.pdf" TargetMode="External"/><Relationship Id="R94a3af6af45e437f" Type="http://schemas.openxmlformats.org/officeDocument/2006/relationships/hyperlink" Target="https://physicianfocus.nyulangone.org/wp-content/uploads/2026/05/ASCO-Presentations-5.31.26.pdf" TargetMode="External"/><Relationship Id="R991a9deab3794028" Type="http://schemas.openxmlformats.org/officeDocument/2006/relationships/hyperlink" Target="https://ascopubs.org/doi/10.1200/JCO.2025.43.16_suppl.8620" TargetMode="External"/><Relationship Id="R9a3c54f429bb4e5d" Type="http://schemas.openxmlformats.org/officeDocument/2006/relationships/hyperlink" Target="https://cor2ed.com/lung-connect/programmes/her2-mutant-nsclc-wclc-2026/" TargetMode="External"/><Relationship Id="Ra1b34bd5d4fb4919" Type="http://schemas.openxmlformats.org/officeDocument/2006/relationships/image" Target="../media/image6.png"/><Relationship Id="Ra58b78ad21df4ec8" Type="http://schemas.openxmlformats.org/officeDocument/2006/relationships/hyperlink" Target="https://europepmc.org/article/MED/41985129" TargetMode="External"/><Relationship Id="Ra963ec4859d44a1a" Type="http://schemas.openxmlformats.org/officeDocument/2006/relationships/hyperlink" Target="https://europepmc.org/article/MED/41820335" TargetMode="External"/><Relationship Id="Rb07119f6ab594c71" Type="http://schemas.openxmlformats.org/officeDocument/2006/relationships/hyperlink" Target="https://www.curetoday.com/conference/iaslc-world-conference-on-lung-cancer" TargetMode="External"/><Relationship Id="Rc3db6769bff948eb" Type="http://schemas.openxmlformats.org/officeDocument/2006/relationships/hyperlink" Target="https://www.curetoday.com/view/experts-highlight-notable-advances-in-colorectal-cancer-at-2025-esmo" TargetMode="External"/><Relationship Id="Rc716d9d9e3e54e5a" Type="http://schemas.openxmlformats.org/officeDocument/2006/relationships/hyperlink" Target="https://cor2ed.com/lung-connect/programmes/her2-mutant-nsclc-wclc-2026/" TargetMode="External"/><Relationship Id="Rc8538cc48a80400e" Type="http://schemas.openxmlformats.org/officeDocument/2006/relationships/hyperlink" Target="https://www.curetoday.com/view/breaking-down-advancements-in-prostate-cancer-care" TargetMode="External"/><Relationship Id="Rd38922c189734e61" Type="http://schemas.openxmlformats.org/officeDocument/2006/relationships/hyperlink" Target="https://www.doximity.com/pub/adrian-vasquez-md" TargetMode="External"/><Relationship Id="Re79d39a1354a43f1" Type="http://schemas.openxmlformats.org/officeDocument/2006/relationships/hyperlink" Target="https://nyulangone.org/doctors/1356638894/adrian-k-vasquez" TargetMode="External"/><Relationship Id="Rfabd99bee2344be4" Type="http://schemas.openxmlformats.org/officeDocument/2006/relationships/slideLayout" Target="../slideLayouts/slideLayout1.xml"/><Relationship Id="Rfe76d2c4cd68400d" Type="http://schemas.openxmlformats.org/officeDocument/2006/relationships/image" Target="../media/image4.png"/><Relationship Id="rId33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094873258a9c4927" Type="http://schemas.openxmlformats.org/officeDocument/2006/relationships/slideLayout" Target="../slideLayouts/slideLayout1.xml"/><Relationship Id="R233a144ad7524300" Type="http://schemas.openxmlformats.org/officeDocument/2006/relationships/hyperlink" Target="https://europepmc.org/article/MED/42098425" TargetMode="External"/><Relationship Id="R2e42d747c41540a5" Type="http://schemas.openxmlformats.org/officeDocument/2006/relationships/hyperlink" Target="https://europepmc.org/article/MED/42098425" TargetMode="External"/><Relationship Id="R44cac96499d04c04" Type="http://schemas.openxmlformats.org/officeDocument/2006/relationships/hyperlink" Target="https://cor2ed.com/lung-connect/programmes/her2-mutant-nsclc-wclc-2026/" TargetMode="External"/><Relationship Id="R4dbe3c4101e9477b" Type="http://schemas.openxmlformats.org/officeDocument/2006/relationships/hyperlink" Target="https://www.cancercare.org/services/workshops/11853-highlights-from-the-american-society-of-clinical-oncology-(asco)-2026-annual-meeting" TargetMode="External"/><Relationship Id="R575021f8f2a34f62" Type="http://schemas.openxmlformats.org/officeDocument/2006/relationships/hyperlink" Target="https://nyulangone.org/doctors/1356638894/adrian-k-vasquez" TargetMode="External"/><Relationship Id="R5952d1db2c984374" Type="http://schemas.openxmlformats.org/officeDocument/2006/relationships/hyperlink" Target="https://nyulangone.org/doctors/1356638894/adrian-k-vasquez" TargetMode="External"/><Relationship Id="R62cd73d28ee44fe2" Type="http://schemas.openxmlformats.org/officeDocument/2006/relationships/hyperlink" Target="https://ascopubs.org/doi/10.1200/JCO.2025.43.16_suppl.8620" TargetMode="External"/><Relationship Id="R838dc5919325431d" Type="http://schemas.openxmlformats.org/officeDocument/2006/relationships/hyperlink" Target="https://ascopubs.org/doi/10.1200/JCO.2025.43.16_suppl.8620" TargetMode="External"/><Relationship Id="R89153587b46a437a" Type="http://schemas.openxmlformats.org/officeDocument/2006/relationships/hyperlink" Target="https://nyulangone.org/doctors/1356638894/adrian-k-vasquez" TargetMode="External"/><Relationship Id="R897ebb69fd054451" Type="http://schemas.openxmlformats.org/officeDocument/2006/relationships/hyperlink" Target="https://europepmc.org/article/MED/41985129" TargetMode="External"/><Relationship Id="Ra150012cfef24b51" Type="http://schemas.openxmlformats.org/officeDocument/2006/relationships/hyperlink" Target="https://europepmc.org/article/MED/42098425" TargetMode="External"/><Relationship Id="Rc0baa269923e4965" Type="http://schemas.openxmlformats.org/officeDocument/2006/relationships/notesSlide" Target="../notesSlides/notesSlide6.xml"/><Relationship Id="Rd371937bdb024eb2" Type="http://schemas.openxmlformats.org/officeDocument/2006/relationships/hyperlink" Target="https://ascopubs.org/doi/10.1200/JCO.2025.43.16_suppl.8620" TargetMode="External"/></Relationships>
</file>

<file path=ppt/slides/_rels/slide7.xml.rels><?xml version='1.0' encoding='UTF-8' standalone='yes'?>
<Relationships xmlns="http://schemas.openxmlformats.org/package/2006/relationships"><Relationship Id="R11cae0ba0f7e4a27" Type="http://schemas.openxmlformats.org/officeDocument/2006/relationships/hyperlink" Target="https://www.cancercare.org/services/workshops/11853-highlights-from-the-american-society-of-clinical-oncology-(asco)-2026-annual-meeting" TargetMode="External"/><Relationship Id="R27a0fc9f8ef742cb" Type="http://schemas.openxmlformats.org/officeDocument/2006/relationships/hyperlink" Target="https://www.curetoday.com/view/breaking-down-advancements-in-prostate-cancer-care" TargetMode="External"/><Relationship Id="R2e1b1222c3af4528" Type="http://schemas.openxmlformats.org/officeDocument/2006/relationships/hyperlink" Target="https://cor2ed.com/lung-connect/programmes/her2-mutant-nsclc-wclc-2026/" TargetMode="External"/><Relationship Id="R31243f1c92124d90" Type="http://schemas.openxmlformats.org/officeDocument/2006/relationships/hyperlink" Target="https://cor2ed.com/lung-connect/programmes/her2-mutant-nsclc-wclc-2026/" TargetMode="External"/><Relationship Id="R63ced8f23f8a4369" Type="http://schemas.openxmlformats.org/officeDocument/2006/relationships/notesSlide" Target="../notesSlides/notesSlide7.xml"/><Relationship Id="R787ace9e615043fe" Type="http://schemas.openxmlformats.org/officeDocument/2006/relationships/hyperlink" Target="https://www.curetoday.com/conference/iaslc-world-conference-on-lung-cancer" TargetMode="External"/><Relationship Id="R9e5a46f7be6f494b" Type="http://schemas.openxmlformats.org/officeDocument/2006/relationships/hyperlink" Target="https://ascopubs.org/doi/10.1200/JCO.2025.43.16_suppl.8620" TargetMode="External"/><Relationship Id="Ra25f7d3deabe4306" Type="http://schemas.openxmlformats.org/officeDocument/2006/relationships/hyperlink" Target="https://physicianfocus.nyulangone.org/wp-content/uploads/2026/05/ASCO-Presentations-5.31.26.pdf" TargetMode="External"/><Relationship Id="Rd16f85679a834e9f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8e2f4522ca6c43bc" Type="http://schemas.openxmlformats.org/officeDocument/2006/relationships/notesSlide" Target="../notesSlides/notesSlide8.xml"/><Relationship Id="Rab93621a6c124ad8" Type="http://schemas.openxmlformats.org/officeDocument/2006/relationships/hyperlink" Target="https://www.curetoday.com/view/experts-highlight-notable-advances-in-colorectal-cancer-at-2025-esmo" TargetMode="External"/><Relationship Id="Rd0a42641aba94318" Type="http://schemas.openxmlformats.org/officeDocument/2006/relationships/slideLayout" Target="../slideLayouts/slideLayout1.xml"/><Relationship Id="Rd919adda3aae4397" Type="http://schemas.openxmlformats.org/officeDocument/2006/relationships/hyperlink" Target="https://nyulangone.org/doctors/1356638894/adrian-k-vasquez" TargetMode="External"/></Relationships>
</file>

<file path=ppt/slides/_rels/slide9.xml.rels><?xml version='1.0' encoding='UTF-8' standalone='yes'?>
<Relationships xmlns="http://schemas.openxmlformats.org/package/2006/relationships"><Relationship Id="R05ed1812f6404e0f" Type="http://schemas.openxmlformats.org/officeDocument/2006/relationships/hyperlink" Target="https://pubmed.ncbi.nlm.nih.gov/42440354/" TargetMode="External"/><Relationship Id="R0c3465baa8a14406" Type="http://schemas.openxmlformats.org/officeDocument/2006/relationships/hyperlink" Target="https://profiles.hopkinsmedicine.org/provider/nadia-a-brenner/2701157" TargetMode="External"/><Relationship Id="R0e191dc42cd04208" Type="http://schemas.openxmlformats.org/officeDocument/2006/relationships/hyperlink" Target="https://aacrjournals.org/cancerres/article/86/7_Supplement/110/775848" TargetMode="External"/><Relationship Id="R1a832bd0bca646cd" Type="http://schemas.openxmlformats.org/officeDocument/2006/relationships/hyperlink" Target="https://ascopubs.org/doi/10.1200/JCO.2026.44.16_suppl.8517" TargetMode="External"/><Relationship Id="R1d9f9d4b2e4a4a6c" Type="http://schemas.openxmlformats.org/officeDocument/2006/relationships/hyperlink" Target="https://profiles.hopkinsmedicine.org/provider/nadia-a-brenner/2701157" TargetMode="External"/><Relationship Id="R404ce17e87894d3d" Type="http://schemas.openxmlformats.org/officeDocument/2006/relationships/notesSlide" Target="../notesSlides/notesSlide9.xml"/><Relationship Id="R423dfce10c354a82" Type="http://schemas.openxmlformats.org/officeDocument/2006/relationships/image" Target="../media/image12.png"/><Relationship Id="R5c35ab5d5f1f457b" Type="http://schemas.openxmlformats.org/officeDocument/2006/relationships/hyperlink" Target="https://www.youtube.com/watch?v=5uKIt-SwfnA" TargetMode="External"/><Relationship Id="R5f4c01c5f5fa4200" Type="http://schemas.openxmlformats.org/officeDocument/2006/relationships/hyperlink" Target="https://profiles.hopkinsmedicine.org/provider/nadia-a-brenner/2701157" TargetMode="External"/><Relationship Id="R656d0d0ca93d4f9f" Type="http://schemas.openxmlformats.org/officeDocument/2006/relationships/hyperlink" Target="https://www.youtube.com/watch?v=5uKIt-SwfnA" TargetMode="External"/><Relationship Id="R6e38a32d2e3443f2" Type="http://schemas.openxmlformats.org/officeDocument/2006/relationships/hyperlink" Target="https://pubmed.ncbi.nlm.nih.gov/42836669/" TargetMode="External"/><Relationship Id="R6e5bd35f5ce148f4" Type="http://schemas.openxmlformats.org/officeDocument/2006/relationships/image" Target="../media/image11.png"/><Relationship Id="R76210eb86650421d" Type="http://schemas.openxmlformats.org/officeDocument/2006/relationships/hyperlink" Target="https://pubmed.ncbi.nlm.nih.gov/42836669/" TargetMode="External"/><Relationship Id="R7844d4f5fa4748c1" Type="http://schemas.openxmlformats.org/officeDocument/2006/relationships/hyperlink" Target="https://pubmed.ncbi.nlm.nih.gov/42440354/" TargetMode="External"/><Relationship Id="R7f8bcbf2648a424a" Type="http://schemas.openxmlformats.org/officeDocument/2006/relationships/hyperlink" Target="https://profiles.hopkinsmedicine.org/provider/nadia-a-brenner/2701157" TargetMode="External"/><Relationship Id="R82830549fb7f457f" Type="http://schemas.openxmlformats.org/officeDocument/2006/relationships/image" Target="../media/image8.png"/><Relationship Id="R83f614f743f74368" Type="http://schemas.openxmlformats.org/officeDocument/2006/relationships/hyperlink" Target="https://aacrjournals.org/cancerres/article/86/7_Supplement/110/775848" TargetMode="External"/><Relationship Id="R9a985acc8b744ad4" Type="http://schemas.openxmlformats.org/officeDocument/2006/relationships/hyperlink" Target="https://www.ilcn.org/looking-ahead-to-the-iaslc-asco-2025-north-america-conference-on-lung-cancer/" TargetMode="External"/><Relationship Id="Ra973cae7b5724247" Type="http://schemas.openxmlformats.org/officeDocument/2006/relationships/slideLayout" Target="../slideLayouts/slideLayout1.xml"/><Relationship Id="Race08962829d470d" Type="http://schemas.openxmlformats.org/officeDocument/2006/relationships/hyperlink" Target="https://uva.cloud-cme.com/default.aspx?P=0&amp;EID=31780" TargetMode="External"/><Relationship Id="Raeb656c60d654bf9" Type="http://schemas.openxmlformats.org/officeDocument/2006/relationships/hyperlink" Target="https://uva.cloud-cme.com/default.aspx?P=0&amp;EID=31780" TargetMode="External"/><Relationship Id="Rb9cdb19773e548b6" Type="http://schemas.openxmlformats.org/officeDocument/2006/relationships/hyperlink" Target="https://education.iaslc.org/Listing/Preview-IASLC-ASCO-2025-North-American-Conference-on-Lung-Cancer-15625" TargetMode="External"/><Relationship Id="Rbc1c25fe122e4fcf" Type="http://schemas.openxmlformats.org/officeDocument/2006/relationships/image" Target="../media/image10.png"/><Relationship Id="Rd16dcecd528b4da5" Type="http://schemas.openxmlformats.org/officeDocument/2006/relationships/image" Target="../media/image9.png"/><Relationship Id="Rd63c0368d7084e0d" Type="http://schemas.openxmlformats.org/officeDocument/2006/relationships/hyperlink" Target="https://conferences.iaslc.org/e/naclc" TargetMode="External"/><Relationship Id="Rda3aaaec95fc41ca" Type="http://schemas.openxmlformats.org/officeDocument/2006/relationships/hyperlink" Target="https://ascopubs.org/doi/10.1200/JCO.2026.44.16_suppl.8517" TargetMode="External"/><Relationship Id="Redde8eb556384170" Type="http://schemas.openxmlformats.org/officeDocument/2006/relationships/hyperlink" Target="https://profiles.hopkinsmedicine.org/provider/nadia-a-brenner/2701157" TargetMode="External"/><Relationship Id="Ree06abc7858049d4" Type="http://schemas.openxmlformats.org/officeDocument/2006/relationships/hyperlink" Target="https://www.ilcn.org/looking-ahead-to-the-iaslc-asco-2025-north-america-conference-on-lung-cancer/" TargetMode="External"/><Relationship Id="Rf1e6b9aa6ffb46a9" Type="http://schemas.openxmlformats.org/officeDocument/2006/relationships/hyperlink" Target="https://profiles.hopkinsmedicine.org/provider/nadia-a-brenner/2701157" TargetMode="External"/><Relationship Id="Rff22683c737b4cab" Type="http://schemas.openxmlformats.org/officeDocument/2006/relationships/hyperlink" Target="https://profiles.hopkinsmedicine.org/provider/nadia-a-brenner/2701157" TargetMode="External"/><Relationship Id="Rff2c1b9c467a4bf1" Type="http://schemas.openxmlformats.org/officeDocument/2006/relationships/image" Target="../media/image13.png"/><Relationship Id="rId33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1ce2b28fd2554e25" Type="http://schemas.openxmlformats.org/officeDocument/2006/relationships/hyperlink" Target="https://www.ilcn.org/looking-ahead-to-the-iaslc-asco-2025-north-america-conference-on-lung-cancer/" TargetMode="External"/><Relationship Id="R286d1cb26f7e48f9" Type="http://schemas.openxmlformats.org/officeDocument/2006/relationships/hyperlink" Target="https://profiles.hopkinsmedicine.org/provider/nadia-a-brenner/2701157" TargetMode="External"/><Relationship Id="R28cb0a1142d3437c" Type="http://schemas.openxmlformats.org/officeDocument/2006/relationships/notesSlide" Target="../notesSlides/notesSlide10.xml"/><Relationship Id="R32f29fe586224856" Type="http://schemas.openxmlformats.org/officeDocument/2006/relationships/hyperlink" Target="https://education.iaslc.org/Listing/Preview-IASLC-ASCO-2025-North-American-Conference-on-Lung-Cancer-15625" TargetMode="External"/><Relationship Id="R3e915cd428d5478e" Type="http://schemas.openxmlformats.org/officeDocument/2006/relationships/hyperlink" Target="https://pubmed.ncbi.nlm.nih.gov/42489696/" TargetMode="External"/><Relationship Id="R40c72e895a0c44f5" Type="http://schemas.openxmlformats.org/officeDocument/2006/relationships/hyperlink" Target="https://www.youtube.com/watch?v=5uKIt-SwfnA" TargetMode="External"/><Relationship Id="R63e35148ff9445a4" Type="http://schemas.openxmlformats.org/officeDocument/2006/relationships/hyperlink" Target="https://pubmed.ncbi.nlm.nih.gov/42489696/" TargetMode="External"/><Relationship Id="R9790d364ea3d4e31" Type="http://schemas.openxmlformats.org/officeDocument/2006/relationships/hyperlink" Target="https://pubmed.ncbi.nlm.nih.gov/42440354/" TargetMode="External"/><Relationship Id="Ra0155751c9514495" Type="http://schemas.openxmlformats.org/officeDocument/2006/relationships/hyperlink" Target="https://pubmed.ncbi.nlm.nih.gov/42489696/" TargetMode="External"/><Relationship Id="Rae35c82a525147c4" Type="http://schemas.openxmlformats.org/officeDocument/2006/relationships/hyperlink" Target="https://pubmed.ncbi.nlm.nih.gov/42440354/" TargetMode="External"/><Relationship Id="Rcfe269c42b39470f" Type="http://schemas.openxmlformats.org/officeDocument/2006/relationships/hyperlink" Target="https://pubmed.ncbi.nlm.nih.gov/42440354/" TargetMode="External"/><Relationship Id="Rdc84f55e26dd4a85" Type="http://schemas.openxmlformats.org/officeDocument/2006/relationships/hyperlink" Target="https://profiles.hopkinsmedicine.org/provider/nadia-a-brenner/2701157" TargetMode="External"/><Relationship Id="Rfaddc897b17c4788" Type="http://schemas.openxmlformats.org/officeDocument/2006/relationships/hyperlink" Target="https://profiles.hopkinsmedicine.org/provider/nadia-a-brenner/2701157" TargetMode="External"/><Relationship Id="Rfc1f6c15bcf5448e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03d237f5a52244b8" Type="http://schemas.openxmlformats.org/officeDocument/2006/relationships/hyperlink" Target="https://education.iaslc.org/Listing/Preview-IASLC-ASCO-2025-North-American-Conference-on-Lung-Cancer-15625" TargetMode="External"/><Relationship Id="R2747e2941d2f45be" Type="http://schemas.openxmlformats.org/officeDocument/2006/relationships/hyperlink" Target="https://uva.cloud-cme.com/default.aspx?P=0&amp;EID=31780" TargetMode="External"/><Relationship Id="R28d551210c264c45" Type="http://schemas.openxmlformats.org/officeDocument/2006/relationships/notesSlide" Target="../notesSlides/notesSlide11.xml"/><Relationship Id="R2c1063c8b7f240ce" Type="http://schemas.openxmlformats.org/officeDocument/2006/relationships/slideLayout" Target="../slideLayouts/slideLayout1.xml"/><Relationship Id="R4c4f2c2a3e8c43d1" Type="http://schemas.openxmlformats.org/officeDocument/2006/relationships/hyperlink" Target="https://connection.asco.org/do/mastering-fellowship-interview-season-programs-value-and-applicants-can-stand-out" TargetMode="External"/><Relationship Id="R5ca55e5fcd904fe0" Type="http://schemas.openxmlformats.org/officeDocument/2006/relationships/hyperlink" Target="https://profiles.hopkinsmedicine.org/provider/nadia-a-brenner/2701157" TargetMode="External"/><Relationship Id="R7801671bc7504c8a" Type="http://schemas.openxmlformats.org/officeDocument/2006/relationships/hyperlink" Target="https://ascopubs.org/doi/10.1200/JCO.2026.44.16_suppl.8517" TargetMode="External"/><Relationship Id="Rc7a2b572318a43b1" Type="http://schemas.openxmlformats.org/officeDocument/2006/relationships/hyperlink" Target="https://www.ilcn.org/looking-ahead-to-the-iaslc-asco-2025-north-america-conference-on-lung-cancer/" TargetMode="External"/><Relationship Id="Rdffee849baa648fc" Type="http://schemas.openxmlformats.org/officeDocument/2006/relationships/hyperlink" Target="https://conferences.iaslc.org/e/naclc" TargetMode="External"/><Relationship Id="Re89110ac49574bad" Type="http://schemas.openxmlformats.org/officeDocument/2006/relationships/hyperlink" Target="https://aacrjournals.org/cancerres/article/86/7_Supplement/110/775848" TargetMode="External"/><Relationship Id="Refceff2afc384611" Type="http://schemas.openxmlformats.org/officeDocument/2006/relationships/hyperlink" Target="https://www.youtube.com/watch?v=5uKIt-SwfnA" TargetMode="External"/></Relationships>
</file>

<file path=ppt/slides/_rels/slide12.xml.rels><?xml version='1.0' encoding='UTF-8' standalone='yes'?>
<Relationships xmlns="http://schemas.openxmlformats.org/package/2006/relationships"><Relationship Id="R0ad94f11269d4f77" Type="http://schemas.openxmlformats.org/officeDocument/2006/relationships/hyperlink" Target="https://profiles.hopkinsmedicine.org/provider/marta-c-delaney/2701814" TargetMode="External"/><Relationship Id="R0b892993ad2a4fd7" Type="http://schemas.openxmlformats.org/officeDocument/2006/relationships/image" Target="../media/image17.png"/><Relationship Id="R12ba455ffafd4e19" Type="http://schemas.openxmlformats.org/officeDocument/2006/relationships/hyperlink" Target="https://profiles.hopkinsmedicine.org/provider/marta-c-delaney/2701814" TargetMode="External"/><Relationship Id="R160b317599af44ea" Type="http://schemas.openxmlformats.org/officeDocument/2006/relationships/hyperlink" Target="https://profiles.hopkinsmedicine.org/provider/marta-c-delaney/2701814" TargetMode="External"/><Relationship Id="R195909ed473d4f44" Type="http://schemas.openxmlformats.org/officeDocument/2006/relationships/hyperlink" Target="https://ascopost.com/videos/iaslc-wclc-2025/egfr-mutated-nsclc-subcutaneous-amivantamab-plus-lazertinib/" TargetMode="External"/><Relationship Id="R1fdaf81c9cd946f7" Type="http://schemas.openxmlformats.org/officeDocument/2006/relationships/slideLayout" Target="../slideLayouts/slideLayout1.xml"/><Relationship Id="R20448cc36f554dc0" Type="http://schemas.openxmlformats.org/officeDocument/2006/relationships/hyperlink" Target="https://www.medscape.org/viewarticle/unveiling-latest-updates-egfr-mutated-advanced-nsclc-2025a1000595" TargetMode="External"/><Relationship Id="R20b6add5a1cd4dc1" Type="http://schemas.openxmlformats.org/officeDocument/2006/relationships/hyperlink" Target="https://ascopost.com/videos/iaslc-wclc-2025/egfr-mutated-nsclc-subcutaneous-amivantamab-plus-lazertinib/" TargetMode="External"/><Relationship Id="R2cb5956b50384b7b" Type="http://schemas.openxmlformats.org/officeDocument/2006/relationships/hyperlink" Target="https://profiles.hopkinsmedicine.org/provider/marta-c-delaney/2701814" TargetMode="External"/><Relationship Id="R3d19d9c339a2416c" Type="http://schemas.openxmlformats.org/officeDocument/2006/relationships/hyperlink" Target="https://www.medscape.org/viewarticle/unveiling-latest-updates-egfr-mutated-advanced-nsclc-2025a1000595" TargetMode="External"/><Relationship Id="R45f756c0b62b4d3c" Type="http://schemas.openxmlformats.org/officeDocument/2006/relationships/hyperlink" Target="https://primeinc.org/faculty-biography/marta-c-delaney-md-4882" TargetMode="External"/><Relationship Id="R4b4d729385114c17" Type="http://schemas.openxmlformats.org/officeDocument/2006/relationships/hyperlink" Target="https://profiles.hopkinsmedicine.org/provider/marta-c-delaney/2701814" TargetMode="External"/><Relationship Id="R4ef96c8c1ccf4a32" Type="http://schemas.openxmlformats.org/officeDocument/2006/relationships/image" Target="../media/image20.png"/><Relationship Id="R544088682cab45a4" Type="http://schemas.openxmlformats.org/officeDocument/2006/relationships/image" Target="../media/image16.png"/><Relationship Id="R56328107a1f1479d" Type="http://schemas.openxmlformats.org/officeDocument/2006/relationships/hyperlink" Target="https://www.onclive.com/authors/marta-delaney-md" TargetMode="External"/><Relationship Id="R589c54a70978460f" Type="http://schemas.openxmlformats.org/officeDocument/2006/relationships/hyperlink" Target="https://pubmed.ncbi.nlm.nih.gov/42001597/" TargetMode="External"/><Relationship Id="R7c673baaf4f94dd7" Type="http://schemas.openxmlformats.org/officeDocument/2006/relationships/hyperlink" Target="https://oncodaily.com/voices/lung-cancer-509064" TargetMode="External"/><Relationship Id="R83f521ad952b4b0f" Type="http://schemas.openxmlformats.org/officeDocument/2006/relationships/hyperlink" Target="https://oncodaily.com/voices/lung-cancer-509064" TargetMode="External"/><Relationship Id="R88098161bed548af" Type="http://schemas.openxmlformats.org/officeDocument/2006/relationships/hyperlink" Target="https://pubmed.ncbi.nlm.nih.gov/42804730/" TargetMode="External"/><Relationship Id="R8ca57125096a43d3" Type="http://schemas.openxmlformats.org/officeDocument/2006/relationships/hyperlink" Target="https://pubmed.ncbi.nlm.nih.gov/39998620/" TargetMode="External"/><Relationship Id="R929606c4e75843c8" Type="http://schemas.openxmlformats.org/officeDocument/2006/relationships/hyperlink" Target="https://profiles.hopkinsmedicine.org/provider/marta-c-delaney/2701814" TargetMode="External"/><Relationship Id="Ra872a23910a64a57" Type="http://schemas.openxmlformats.org/officeDocument/2006/relationships/image" Target="../media/image19.png"/><Relationship Id="Rb46757db18a24356" Type="http://schemas.openxmlformats.org/officeDocument/2006/relationships/hyperlink" Target="https://www.medscape.org/viewarticle/unveiling-latest-updates-egfr-mutated-advanced-nsclc-2025a1000595" TargetMode="External"/><Relationship Id="Rb4c5c7cb9cf94ae9" Type="http://schemas.openxmlformats.org/officeDocument/2006/relationships/hyperlink" Target="https://oncodaily.com/voices/lung-cancer-509064" TargetMode="External"/><Relationship Id="Rb90c29589e4f48b0" Type="http://schemas.openxmlformats.org/officeDocument/2006/relationships/hyperlink" Target="https://profiles.hopkinsmedicine.org/provider/marta-c-delaney/2701814" TargetMode="External"/><Relationship Id="Rcafad715e778495c" Type="http://schemas.openxmlformats.org/officeDocument/2006/relationships/hyperlink" Target="https://profiles.hopkinsmedicine.org/provider/marta-c-delaney/2701814" TargetMode="External"/><Relationship Id="Rccd4e6e8acd54e5e" Type="http://schemas.openxmlformats.org/officeDocument/2006/relationships/notesSlide" Target="../notesSlides/notesSlide12.xml"/><Relationship Id="Rcd80ec023f024c12" Type="http://schemas.openxmlformats.org/officeDocument/2006/relationships/image" Target="../media/image18.png"/><Relationship Id="Rd171b1371b6e4c67" Type="http://schemas.openxmlformats.org/officeDocument/2006/relationships/hyperlink" Target="https://primeinc.org/faculty-biography/marta-c-delaney-md-4882" TargetMode="External"/><Relationship Id="Rdaaf378409604638" Type="http://schemas.openxmlformats.org/officeDocument/2006/relationships/hyperlink" Target="https://pubmed.ncbi.nlm.nih.gov/42001597/" TargetMode="External"/><Relationship Id="Re6942feb7dd149ee" Type="http://schemas.openxmlformats.org/officeDocument/2006/relationships/hyperlink" Target="https://www.onclive.com/authors/marta-delaney-md" TargetMode="External"/><Relationship Id="Rf3bd24275ee7487a" Type="http://schemas.openxmlformats.org/officeDocument/2006/relationships/image" Target="../media/image15.png"/><Relationship Id="rId34" Type="http://schemas.openxmlformats.org/officeDocument/2006/relationships/image" Target="../media/image14.jpg"/></Relationships>
</file>

<file path=ppt/slides/_rels/slide13.xml.rels><?xml version='1.0' encoding='UTF-8' standalone='yes'?>
<Relationships xmlns="http://schemas.openxmlformats.org/package/2006/relationships"><Relationship Id="R11617e54d09745ae" Type="http://schemas.openxmlformats.org/officeDocument/2006/relationships/hyperlink" Target="https://primeinc.org/faculty-biography/marta-c-delaney-md-4882" TargetMode="External"/><Relationship Id="R2f85e8f6473245ae" Type="http://schemas.openxmlformats.org/officeDocument/2006/relationships/hyperlink" Target="https://www.onclive.com/authors/marta-delaney-md" TargetMode="External"/><Relationship Id="R4a52f2e3daa944f2" Type="http://schemas.openxmlformats.org/officeDocument/2006/relationships/hyperlink" Target="https://www.onclive.com/authors/marta-delaney-md" TargetMode="External"/><Relationship Id="R63d469acafb74d51" Type="http://schemas.openxmlformats.org/officeDocument/2006/relationships/hyperlink" Target="https://www.onclive.com/authors/marta-delaney-md" TargetMode="External"/><Relationship Id="R657a6a2a96294cf3" Type="http://schemas.openxmlformats.org/officeDocument/2006/relationships/hyperlink" Target="https://oncodaily.com/voices/lung-cancer-509064" TargetMode="External"/><Relationship Id="R6b3c5dcbf2a445a5" Type="http://schemas.openxmlformats.org/officeDocument/2006/relationships/slideLayout" Target="../slideLayouts/slideLayout1.xml"/><Relationship Id="R6c737373ae60458e" Type="http://schemas.openxmlformats.org/officeDocument/2006/relationships/hyperlink" Target="https://pubmed.ncbi.nlm.nih.gov/42001597/" TargetMode="External"/><Relationship Id="R7ce6cd9bb65b4bde" Type="http://schemas.openxmlformats.org/officeDocument/2006/relationships/hyperlink" Target="https://oncodaily.com/voices/lung-cancer-509064" TargetMode="External"/><Relationship Id="R91af161749f14146" Type="http://schemas.openxmlformats.org/officeDocument/2006/relationships/hyperlink" Target="https://pubmed.ncbi.nlm.nih.gov/38975613/" TargetMode="External"/><Relationship Id="Rb950825906f8401d" Type="http://schemas.openxmlformats.org/officeDocument/2006/relationships/notesSlide" Target="../notesSlides/notesSlide13.xml"/><Relationship Id="Rc359e96e53844702" Type="http://schemas.openxmlformats.org/officeDocument/2006/relationships/hyperlink" Target="https://oncodaily.com/voices/lung-cancer-509064" TargetMode="External"/><Relationship Id="Re7d162b0f25c4520" Type="http://schemas.openxmlformats.org/officeDocument/2006/relationships/hyperlink" Target="https://pubmed.ncbi.nlm.nih.gov/42385104/" TargetMode="External"/><Relationship Id="Redee5d79ec01407e" Type="http://schemas.openxmlformats.org/officeDocument/2006/relationships/hyperlink" Target="https://pubmed.ncbi.nlm.nih.gov/38975613/" TargetMode="External"/><Relationship Id="Rfa8ee73e54a9409a" Type="http://schemas.openxmlformats.org/officeDocument/2006/relationships/hyperlink" Target="https://pubmed.ncbi.nlm.nih.gov/38975613/" TargetMode="External"/></Relationships>
</file>

<file path=ppt/slides/_rels/slide14.xml.rels><?xml version='1.0' encoding='UTF-8' standalone='yes'?>
<Relationships xmlns="http://schemas.openxmlformats.org/package/2006/relationships"><Relationship Id="R14ac4c412906464a" Type="http://schemas.openxmlformats.org/officeDocument/2006/relationships/hyperlink" Target="https://ascopost.com/videos/iaslc-wclc-2025/egfr-mutated-nsclc-subcutaneous-amivantamab-plus-lazertinib/" TargetMode="External"/><Relationship Id="R163487ccb6d74aa1" Type="http://schemas.openxmlformats.org/officeDocument/2006/relationships/hyperlink" Target="https://primeinc.org/faculty-biography/marta-c-delaney-md-4882" TargetMode="External"/><Relationship Id="R16f5d8a93f734e56" Type="http://schemas.openxmlformats.org/officeDocument/2006/relationships/hyperlink" Target="https://oncodaily.com/voices/lung-cancer-509064" TargetMode="External"/><Relationship Id="R3181e950d3514f66" Type="http://schemas.openxmlformats.org/officeDocument/2006/relationships/notesSlide" Target="../notesSlides/notesSlide14.xml"/><Relationship Id="R5d41b93fb57248c1" Type="http://schemas.openxmlformats.org/officeDocument/2006/relationships/hyperlink" Target="https://www.medscape.org/viewarticle/unveiling-latest-updates-egfr-mutated-advanced-nsclc-2025a1000595" TargetMode="External"/><Relationship Id="Rba682c21cad8422d" Type="http://schemas.openxmlformats.org/officeDocument/2006/relationships/hyperlink" Target="https://www.onclive.com/view/future-directions-beyond-osimertinib-in-egfr-mutant-nsclc" TargetMode="External"/><Relationship Id="Rc328eb676a764a2d" Type="http://schemas.openxmlformats.org/officeDocument/2006/relationships/hyperlink" Target="https://www.onclive.com/authors/marta-delaney-md" TargetMode="External"/><Relationship Id="Rc337aa642ac044ab" Type="http://schemas.openxmlformats.org/officeDocument/2006/relationships/hyperlink" Target="https://profiles.hopkinsmedicine.org/provider/marta-c-delaney/2701814" TargetMode="External"/><Relationship Id="Rcb1930eb80a943e4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04d46b11b8794da2" Type="http://schemas.openxmlformats.org/officeDocument/2006/relationships/hyperlink" Target="https://binaytara.org/news/education/2025-seattle-lung-cancer-conference-highlights" TargetMode="External"/><Relationship Id="R08667d241bb84110" Type="http://schemas.openxmlformats.org/officeDocument/2006/relationships/hyperlink" Target="https://www.eventbrite.com/e/2026-lung-cancer-patient-empowerment-webinar-tickets-1995038461744" TargetMode="External"/><Relationship Id="R3642642886c84129" Type="http://schemas.openxmlformats.org/officeDocument/2006/relationships/hyperlink" Target="https://pubmed.ncbi.nlm.nih.gov/41985129/" TargetMode="External"/><Relationship Id="R44258a781b5a4a59" Type="http://schemas.openxmlformats.org/officeDocument/2006/relationships/hyperlink" Target="https://www.fredhutch.org/en/people/b/irene-halvorsen.html" TargetMode="External"/><Relationship Id="R56140ea6fae54163" Type="http://schemas.openxmlformats.org/officeDocument/2006/relationships/slideLayout" Target="../slideLayouts/slideLayout1.xml"/><Relationship Id="R78d6e5cfbf71457a" Type="http://schemas.openxmlformats.org/officeDocument/2006/relationships/image" Target="../media/image24.png"/><Relationship Id="R8cb458a56a5a4e8e" Type="http://schemas.openxmlformats.org/officeDocument/2006/relationships/hyperlink" Target="https://www.fredhutch.org/en/people/b/irene-halvorsen.html" TargetMode="External"/><Relationship Id="R8eaf611228d14787" Type="http://schemas.openxmlformats.org/officeDocument/2006/relationships/image" Target="../media/image23.png"/><Relationship Id="R925fbd7695b840ae" Type="http://schemas.openxmlformats.org/officeDocument/2006/relationships/hyperlink" Target="https://pubmed.ncbi.nlm.nih.gov/42207168/" TargetMode="External"/><Relationship Id="R97a1a6ab61144f68" Type="http://schemas.openxmlformats.org/officeDocument/2006/relationships/hyperlink" Target="https://investors.nuvalent.com/2025-04-23-Nuvalent-to-Present-Trial-in-Progress-Posters-for-the-ALKAZAR-Trial-of-Neladalkib-and-HEROEX-1-Trial-of-NVL-330-at-the-2025-American-Society-of-Clinical-Oncology-Annual-Meeting" TargetMode="External"/><Relationship Id="Ra8d9bf498d5f4934" Type="http://schemas.openxmlformats.org/officeDocument/2006/relationships/hyperlink" Target="https://www.fredhutch.org/en/people/b/irene-halvorsen.html" TargetMode="External"/><Relationship Id="Rb3c17d1ff52b4729" Type="http://schemas.openxmlformats.org/officeDocument/2006/relationships/image" Target="../media/image27.png"/><Relationship Id="Rb8405fd472824f97" Type="http://schemas.openxmlformats.org/officeDocument/2006/relationships/hyperlink" Target="https://pubmed.ncbi.nlm.nih.gov/41985129/" TargetMode="External"/><Relationship Id="Rbd5a29a316fb40a9" Type="http://schemas.openxmlformats.org/officeDocument/2006/relationships/hyperlink" Target="https://registration.gotoper.com/a-new-era-of-targeted-therapy-for-advanced-nsclc-exploring-future-directions-for-bispecific-antibodies-and-adcs/agenda/speakers/3762503" TargetMode="External"/><Relationship Id="Rbed1e02e5a184fa7" Type="http://schemas.openxmlformats.org/officeDocument/2006/relationships/hyperlink" Target="https://pubmed.ncbi.nlm.nih.gov/42207168/" TargetMode="External"/><Relationship Id="Rc18e3ea18c3b4bf5" Type="http://schemas.openxmlformats.org/officeDocument/2006/relationships/hyperlink" Target="https://www.iaslc.org/sites/default/files/2024-09/2024 MaTOS Agenda 8.23.24lg-cc.pdf" TargetMode="External"/><Relationship Id="Rc1bee79db4bc407a" Type="http://schemas.openxmlformats.org/officeDocument/2006/relationships/hyperlink" Target="https://investors.nuvalent.com/2025-04-23-Nuvalent-to-Present-Trial-in-Progress-Posters-for-the-ALKAZAR-Trial-of-Neladalkib-and-HEROEX-1-Trial-of-NVL-330-at-the-2025-American-Society-of-Clinical-Oncology-Annual-Meeting" TargetMode="External"/><Relationship Id="Rc65e29baf49846ed" Type="http://schemas.openxmlformats.org/officeDocument/2006/relationships/image" Target="../media/image25.png"/><Relationship Id="Rcb5c420e00b141c1" Type="http://schemas.openxmlformats.org/officeDocument/2006/relationships/hyperlink" Target="https://www.onclive.com/view/dr-halvorsen-on-the-clinical-utility-of-zongertinib-in-previously-treated-her2-mutant-nsclc" TargetMode="External"/><Relationship Id="Rd8a46d991c5344d2" Type="http://schemas.openxmlformats.org/officeDocument/2006/relationships/hyperlink" Target="https://www.iaslc.org/sites/default/files/2024-09/2024 MaTOS Agenda 8.23.24lg-cc.pdf" TargetMode="External"/><Relationship Id="Re0a88bff6a304e3a" Type="http://schemas.openxmlformats.org/officeDocument/2006/relationships/hyperlink" Target="https://binaytara.org/news/education/2025-seattle-lung-cancer-conference-highlights" TargetMode="External"/><Relationship Id="Re456665ede2f419b" Type="http://schemas.openxmlformats.org/officeDocument/2006/relationships/hyperlink" Target="https://registration.gotoper.com/a-new-era-of-targeted-therapy-for-advanced-nsclc-exploring-future-directions-for-bispecific-antibodies-and-adcs/agenda/speakers/3762503" TargetMode="External"/><Relationship Id="Re6ff3437602b439c" Type="http://schemas.openxmlformats.org/officeDocument/2006/relationships/image" Target="../media/image22.png"/><Relationship Id="Re9db8e96049849a0" Type="http://schemas.openxmlformats.org/officeDocument/2006/relationships/hyperlink" Target="https://www.fredhutch.org/en/people/b/irene-halvorsen.html" TargetMode="External"/><Relationship Id="Rea7264d51456469a" Type="http://schemas.openxmlformats.org/officeDocument/2006/relationships/hyperlink" Target="https://pubmed.ncbi.nlm.nih.gov/42126003/" TargetMode="External"/><Relationship Id="Rf3b82427315d405d" Type="http://schemas.openxmlformats.org/officeDocument/2006/relationships/image" Target="../media/image26.png"/><Relationship Id="Rf7c4f0bd691441fe" Type="http://schemas.openxmlformats.org/officeDocument/2006/relationships/hyperlink" Target="https://pubmed.ncbi.nlm.nih.gov/42126003/" TargetMode="External"/><Relationship Id="Rfaed34ca10ae44c7" Type="http://schemas.openxmlformats.org/officeDocument/2006/relationships/notesSlide" Target="../notesSlides/notesSlide15.xml"/><Relationship Id="Rfcc3a04e855243cf" Type="http://schemas.openxmlformats.org/officeDocument/2006/relationships/hyperlink" Target="https://www.fredhutch.org/en/people/b/irene-halvorsen.html" TargetMode="External"/><Relationship Id="Rfdafa69d92d24095" Type="http://schemas.openxmlformats.org/officeDocument/2006/relationships/hyperlink" Target="https://www.fredhutch.org/en/people/b/irene-halvorsen.html" TargetMode="External"/><Relationship Id="rId32" Type="http://schemas.openxmlformats.org/officeDocument/2006/relationships/image" Target="../media/image21.jpg"/></Relationships>
</file>

<file path=ppt/slides/_rels/slide16.xml.rels><?xml version='1.0' encoding='UTF-8' standalone='yes'?>
<Relationships xmlns="http://schemas.openxmlformats.org/package/2006/relationships"><Relationship Id="R03262265c9804f66" Type="http://schemas.openxmlformats.org/officeDocument/2006/relationships/notesSlide" Target="../notesSlides/notesSlide16.xml"/><Relationship Id="R05fcb784342f475c" Type="http://schemas.openxmlformats.org/officeDocument/2006/relationships/hyperlink" Target="https://pubmed.ncbi.nlm.nih.gov/41985129/" TargetMode="External"/><Relationship Id="R092ec69c67a343d1" Type="http://schemas.openxmlformats.org/officeDocument/2006/relationships/hyperlink" Target="https://investors.nuvalent.com/2025-04-23-Nuvalent-to-Present-Trial-in-Progress-Posters-for-the-ALKAZAR-Trial-of-Neladalkib-and-HEROEX-1-Trial-of-NVL-330-at-the-2025-American-Society-of-Clinical-Oncology-Annual-Meeting" TargetMode="External"/><Relationship Id="R311039af445249ac" Type="http://schemas.openxmlformats.org/officeDocument/2006/relationships/hyperlink" Target="https://investors.nuvalent.com/2025-04-23-Nuvalent-to-Present-Trial-in-Progress-Posters-for-the-ALKAZAR-Trial-of-Neladalkib-and-HEROEX-1-Trial-of-NVL-330-at-the-2025-American-Society-of-Clinical-Oncology-Annual-Meeting" TargetMode="External"/><Relationship Id="R57da544e07d340a8" Type="http://schemas.openxmlformats.org/officeDocument/2006/relationships/hyperlink" Target="https://pubmed.ncbi.nlm.nih.gov/42207168/" TargetMode="External"/><Relationship Id="R5af79c59327a4cef" Type="http://schemas.openxmlformats.org/officeDocument/2006/relationships/hyperlink" Target="https://registration.gotoper.com/a-new-era-of-targeted-therapy-for-advanced-nsclc-exploring-future-directions-for-bispecific-antibodies-and-adcs/agenda/speakers/3762503" TargetMode="External"/><Relationship Id="R62d0a93ccf794133" Type="http://schemas.openxmlformats.org/officeDocument/2006/relationships/hyperlink" Target="https://pubmed.ncbi.nlm.nih.gov/41886723/" TargetMode="External"/><Relationship Id="R85986a84e3fb411a" Type="http://schemas.openxmlformats.org/officeDocument/2006/relationships/hyperlink" Target="https://registration.gotoper.com/winter-lung-2026/agenda/speakers/3827851" TargetMode="External"/><Relationship Id="Rae800943a83f4bc6" Type="http://schemas.openxmlformats.org/officeDocument/2006/relationships/hyperlink" Target="https://pubmed.ncbi.nlm.nih.gov/41985129/" TargetMode="External"/><Relationship Id="Rbb124ac0470f43b8" Type="http://schemas.openxmlformats.org/officeDocument/2006/relationships/hyperlink" Target="https://pubmed.ncbi.nlm.nih.gov/42207168/" TargetMode="External"/><Relationship Id="Rc5b68ed049424774" Type="http://schemas.openxmlformats.org/officeDocument/2006/relationships/slideLayout" Target="../slideLayouts/slideLayout1.xml"/><Relationship Id="Re2449d71cf71444c" Type="http://schemas.openxmlformats.org/officeDocument/2006/relationships/hyperlink" Target="https://investors.nuvalent.com/2025-04-23-Nuvalent-to-Present-Trial-in-Progress-Posters-for-the-ALKAZAR-Trial-of-Neladalkib-and-HEROEX-1-Trial-of-NVL-330-at-the-2025-American-Society-of-Clinical-Oncology-Annual-Meeting" TargetMode="External"/><Relationship Id="Refcb939abf3e4997" Type="http://schemas.openxmlformats.org/officeDocument/2006/relationships/hyperlink" Target="https://pubmed.ncbi.nlm.nih.gov/42207168/" TargetMode="External"/><Relationship Id="Rf6045d226ea34613" Type="http://schemas.openxmlformats.org/officeDocument/2006/relationships/hyperlink" Target="https://pubmed.ncbi.nlm.nih.gov/41985129/" TargetMode="External"/></Relationships>
</file>

<file path=ppt/slides/_rels/slide17.xml.rels><?xml version='1.0' encoding='UTF-8' standalone='yes'?>
<Relationships xmlns="http://schemas.openxmlformats.org/package/2006/relationships"><Relationship Id="R05337f40d68843ac" Type="http://schemas.openxmlformats.org/officeDocument/2006/relationships/slideLayout" Target="../slideLayouts/slideLayout1.xml"/><Relationship Id="R37e9da1daab44ff8" Type="http://schemas.openxmlformats.org/officeDocument/2006/relationships/hyperlink" Target="https://registration.gotoper.com/a-new-era-of-targeted-therapy-for-advanced-nsclc-exploring-future-directions-for-bispecific-antibodies-and-adcs/agenda/speakers/3762503" TargetMode="External"/><Relationship Id="R49977b7151ab4b53" Type="http://schemas.openxmlformats.org/officeDocument/2006/relationships/hyperlink" Target="https://www.onclive.com/view/dr-halvorsen-on-the-clinical-utility-of-zongertinib-in-previously-treated-her2-mutant-nsclc" TargetMode="External"/><Relationship Id="R7f3c0d88eb8a448f" Type="http://schemas.openxmlformats.org/officeDocument/2006/relationships/hyperlink" Target="https://investors.nuvalent.com/2025-04-23-Nuvalent-to-Present-Trial-in-Progress-Posters-for-the-ALKAZAR-Trial-of-Neladalkib-and-HEROEX-1-Trial-of-NVL-330-at-the-2025-American-Society-of-Clinical-Oncology-Annual-Meeting" TargetMode="External"/><Relationship Id="Radbb2699fb87404a" Type="http://schemas.openxmlformats.org/officeDocument/2006/relationships/hyperlink" Target="https://registration.gotoper.com/winter-lung-2026/agenda/speakers/3827851" TargetMode="External"/><Relationship Id="Rc122d550226c4358" Type="http://schemas.openxmlformats.org/officeDocument/2006/relationships/hyperlink" Target="https://binaytara.org/news/education/2025-seattle-lung-cancer-conference-highlights" TargetMode="External"/><Relationship Id="Rd334cf271a134993" Type="http://schemas.openxmlformats.org/officeDocument/2006/relationships/hyperlink" Target="https://www.eventbrite.com/e/2026-lung-cancer-patient-empowerment-webinar-tickets-1995038461744" TargetMode="External"/><Relationship Id="Rdae2ac9393ba403c" Type="http://schemas.openxmlformats.org/officeDocument/2006/relationships/hyperlink" Target="https://www.fredhutch.org/en/people/b/irene-halvorsen.html" TargetMode="External"/><Relationship Id="Rdd2975172e174131" Type="http://schemas.openxmlformats.org/officeDocument/2006/relationships/notesSlide" Target="../notesSlides/notesSlide17.xml"/><Relationship Id="Rdda15d6383d046dd" Type="http://schemas.openxmlformats.org/officeDocument/2006/relationships/hyperlink" Target="https://www.iaslc.org/sites/default/files/2024-09/2024 MaTOS Agenda 8.23.24lg-cc.pdf" TargetMode="External"/></Relationships>
</file>

<file path=ppt/slides/_rels/slide18.xml.rels><?xml version='1.0' encoding='UTF-8' standalone='yes'?>
<Relationships xmlns="http://schemas.openxmlformats.org/package/2006/relationships"><Relationship Id="R01f15dbe96ea45f5" Type="http://schemas.openxmlformats.org/officeDocument/2006/relationships/hyperlink" Target="https://investors.biodesix.com/news-releases/news-release-details/biodesix-announces-ats-2026-presentations-providing-real-world" TargetMode="External"/><Relationship Id="R0df8cdaa09994a3f" Type="http://schemas.openxmlformats.org/officeDocument/2006/relationships/hyperlink" Target="https://reachmd.com/programs/deep-breaths-updates-chest/understanding-extensive-stage-small-cell-lung-cancer-advancements-and-ongoing-challenges/32973/" TargetMode="External"/><Relationship Id="R136c28a145b54c96" Type="http://schemas.openxmlformats.org/officeDocument/2006/relationships/image" Target="../media/image32.png"/><Relationship Id="R14fee623dcf84319" Type="http://schemas.openxmlformats.org/officeDocument/2006/relationships/hyperlink" Target="https://www.ovid.com/journals/chst/pdf/10.1016/j.chest.2025.07.2676~evaluation-of-an-artificial-intelligence-generated-brock" TargetMode="External"/><Relationship Id="R1a5eb70aa71e4136" Type="http://schemas.openxmlformats.org/officeDocument/2006/relationships/hyperlink" Target="https://prodweb02.chestnet.org/guidelines-and-topic-collections/media-galleries/chest-journal-podcast/outcomes-from-more-than-1-million-people-screened-for-lung-cancer-with-low-dose-ct-imaging" TargetMode="External"/><Relationship Id="R1e97472aa0254f5c" Type="http://schemas.openxmlformats.org/officeDocument/2006/relationships/image" Target="../media/image30.png"/><Relationship Id="R2175fb115ff4434f" Type="http://schemas.openxmlformats.org/officeDocument/2006/relationships/hyperlink" Target="https://www.atsconferencenews.org/presidents-symposium-details-tremendous-progress-bright-future-for-lung-cancer-care/" TargetMode="External"/><Relationship Id="R24d4a66355724412" Type="http://schemas.openxmlformats.org/officeDocument/2006/relationships/slideLayout" Target="../slideLayouts/slideLayout1.xml"/><Relationship Id="R3249701381e945ab" Type="http://schemas.openxmlformats.org/officeDocument/2006/relationships/image" Target="../media/image29.png"/><Relationship Id="R3d98b169bf154bd9" Type="http://schemas.openxmlformats.org/officeDocument/2006/relationships/hyperlink" Target="https://education.musc.edu/muscapps/facultydirectory/castellan-roy" TargetMode="External"/><Relationship Id="R4447284d5b4a41f4" Type="http://schemas.openxmlformats.org/officeDocument/2006/relationships/hyperlink" Target="https://www.atsconferencenews.org/presidents-symposium-details-tremendous-progress-bright-future-for-lung-cancer-care/" TargetMode="External"/><Relationship Id="R491d20d3e6f6429d" Type="http://schemas.openxmlformats.org/officeDocument/2006/relationships/hyperlink" Target="https://europepmc.org/article/MED/42685318" TargetMode="External"/><Relationship Id="R4ca3abb63ee04a32" Type="http://schemas.openxmlformats.org/officeDocument/2006/relationships/hyperlink" Target="https://nlcrt.org/people/roy-a-castellan-md-ms/" TargetMode="External"/><Relationship Id="R4e20e1be8cb74d72" Type="http://schemas.openxmlformats.org/officeDocument/2006/relationships/hyperlink" Target="https://investors.biodesix.com/news-releases/news-release-details/biodesix-announces-ats-2026-presentations-providing-real-world" TargetMode="External"/><Relationship Id="R5b65090de17849f3" Type="http://schemas.openxmlformats.org/officeDocument/2006/relationships/hyperlink" Target="https://wclc.iaslc.org/archive-wclc-2024/" TargetMode="External"/><Relationship Id="R796049fb433c458a" Type="http://schemas.openxmlformats.org/officeDocument/2006/relationships/hyperlink" Target="https://education.musc.edu/muscapps/facultydirectory/castellan-roy" TargetMode="External"/><Relationship Id="R7bde579a99fa45bd" Type="http://schemas.openxmlformats.org/officeDocument/2006/relationships/image" Target="../media/image34.png"/><Relationship Id="R87e57d6921bc4314" Type="http://schemas.openxmlformats.org/officeDocument/2006/relationships/hyperlink" Target="https://pmc.ncbi.nlm.nih.gov/articles/PMC13235500/" TargetMode="External"/><Relationship Id="R8d943b0a0f8140cc" Type="http://schemas.openxmlformats.org/officeDocument/2006/relationships/hyperlink" Target="https://www.atsconferencenews.org/presidents-symposium-details-tremendous-progress-bright-future-for-lung-cancer-care/" TargetMode="External"/><Relationship Id="R951e6090a4344637" Type="http://schemas.openxmlformats.org/officeDocument/2006/relationships/hyperlink" Target="https://doi.org/10.1002/cncr.70384" TargetMode="External"/><Relationship Id="Ra0fc860d08c144a6" Type="http://schemas.openxmlformats.org/officeDocument/2006/relationships/image" Target="../media/image31.png"/><Relationship Id="Raff0764dc75442fa" Type="http://schemas.openxmlformats.org/officeDocument/2006/relationships/hyperlink" Target="https://prodweb02.chestnet.org/guidelines-and-topic-collections/media-galleries/chest-journal-podcast/outcomes-from-more-than-1-million-people-screened-for-lung-cancer-with-low-dose-ct-imaging" TargetMode="External"/><Relationship Id="Rb946603240c84948" Type="http://schemas.openxmlformats.org/officeDocument/2006/relationships/hyperlink" Target="https://education.musc.edu/muscapps/facultydirectory/castellan-roy" TargetMode="External"/><Relationship Id="Rbdd06ed468944674" Type="http://schemas.openxmlformats.org/officeDocument/2006/relationships/notesSlide" Target="../notesSlides/notesSlide18.xml"/><Relationship Id="Rcc26a634a94149df" Type="http://schemas.openxmlformats.org/officeDocument/2006/relationships/hyperlink" Target="https://www.ovid.com/journals/chst/pdf/10.1016/j.chest.2025.07.2676~evaluation-of-an-artificial-intelligence-generated-brock" TargetMode="External"/><Relationship Id="Rdc9861d134b140e4" Type="http://schemas.openxmlformats.org/officeDocument/2006/relationships/hyperlink" Target="https://pmc.ncbi.nlm.nih.gov/articles/PMC13235500/" TargetMode="External"/><Relationship Id="Rdf21972a203b413b" Type="http://schemas.openxmlformats.org/officeDocument/2006/relationships/image" Target="../media/image33.png"/><Relationship Id="Re2ab7532eb8c4171" Type="http://schemas.openxmlformats.org/officeDocument/2006/relationships/hyperlink" Target="https://www.ovid.com/journals/chst/pdf/10.1016/j.chest.2025.07.2676~evaluation-of-an-artificial-intelligence-generated-brock" TargetMode="External"/><Relationship Id="Re3e041300e37417e" Type="http://schemas.openxmlformats.org/officeDocument/2006/relationships/hyperlink" Target="https://www.accc-cancer.org/authors/castellan" TargetMode="External"/><Relationship Id="Rf20e62680ab64313" Type="http://schemas.openxmlformats.org/officeDocument/2006/relationships/hyperlink" Target="https://reachmd.com/programs/deep-breaths-updates-chest/understanding-extensive-stage-small-cell-lung-cancer-advancements-and-ongoing-challenges/32973/" TargetMode="External"/><Relationship Id="rId32" Type="http://schemas.openxmlformats.org/officeDocument/2006/relationships/image" Target="../media/image28.jpg"/></Relationships>
</file>

<file path=ppt/slides/_rels/slide19.xml.rels><?xml version='1.0' encoding='UTF-8' standalone='yes'?>
<Relationships xmlns="http://schemas.openxmlformats.org/package/2006/relationships"><Relationship Id="R0698bd6403bf4290" Type="http://schemas.openxmlformats.org/officeDocument/2006/relationships/hyperlink" Target="https://pmc.ncbi.nlm.nih.gov/articles/PMC13037568/" TargetMode="External"/><Relationship Id="R1d5406b066d84a6e" Type="http://schemas.openxmlformats.org/officeDocument/2006/relationships/notesSlide" Target="../notesSlides/notesSlide19.xml"/><Relationship Id="R2b8821c2ec7d4fdc" Type="http://schemas.openxmlformats.org/officeDocument/2006/relationships/hyperlink" Target="https://www.atsconferencenews.org/presidents-symposium-details-tremendous-progress-bright-future-for-lung-cancer-care/" TargetMode="External"/><Relationship Id="R2e740ccfd63c4e5e" Type="http://schemas.openxmlformats.org/officeDocument/2006/relationships/hyperlink" Target="https://reachmd.com/programs/deep-breaths-updates-chest/understanding-extensive-stage-small-cell-lung-cancer-advancements-and-ongoing-challenges/32973/" TargetMode="External"/><Relationship Id="R454611b6aeb946c3" Type="http://schemas.openxmlformats.org/officeDocument/2006/relationships/hyperlink" Target="https://europepmc.org/article/MED/40420868" TargetMode="External"/><Relationship Id="R48fe4070387d4fce" Type="http://schemas.openxmlformats.org/officeDocument/2006/relationships/slideLayout" Target="../slideLayouts/slideLayout1.xml"/><Relationship Id="R5b1d960312524d64" Type="http://schemas.openxmlformats.org/officeDocument/2006/relationships/hyperlink" Target="https://www.atsconferencenews.org/presidents-symposium-details-tremendous-progress-bright-future-for-lung-cancer-care/" TargetMode="External"/><Relationship Id="R79b7d3a352694923" Type="http://schemas.openxmlformats.org/officeDocument/2006/relationships/hyperlink" Target="https://education.musc.edu/muscapps/facultydirectory/castellan-roy" TargetMode="External"/><Relationship Id="Raf6bbfeff72c4453" Type="http://schemas.openxmlformats.org/officeDocument/2006/relationships/hyperlink" Target="https://www.atsconferencenews.org/presidents-symposium-details-tremendous-progress-bright-future-for-lung-cancer-care/" TargetMode="External"/><Relationship Id="Rb38da7f5d3164df9" Type="http://schemas.openxmlformats.org/officeDocument/2006/relationships/hyperlink" Target="https://education.musc.edu/muscapps/facultydirectory/castellan-roy" TargetMode="External"/><Relationship Id="Rba3520d9bf514c07" Type="http://schemas.openxmlformats.org/officeDocument/2006/relationships/hyperlink" Target="https://reachmd.com/programs/deep-breaths-updates-chest/understanding-extensive-stage-small-cell-lung-cancer-advancements-and-ongoing-challenges/32973/" TargetMode="External"/><Relationship Id="Rd3f7de3a59da4bc3" Type="http://schemas.openxmlformats.org/officeDocument/2006/relationships/hyperlink" Target="https://reachmd.com/programs/deep-breaths-updates-chest/understanding-extensive-stage-small-cell-lung-cancer-advancements-and-ongoing-challenges/32973/" TargetMode="External"/><Relationship Id="Re1839f2d4618414b" Type="http://schemas.openxmlformats.org/officeDocument/2006/relationships/hyperlink" Target="https://www.southcarolinapublicradio.org/show/health-focus/2026-08-17/research-regarding-advanced-lung-cancer-patients-and-treatment" TargetMode="External"/><Relationship Id="Rf494599dce5f4410" Type="http://schemas.openxmlformats.org/officeDocument/2006/relationships/hyperlink" Target="https://doi.org/10.1002/cncr.70384" TargetMode="External"/></Relationships>
</file>

<file path=ppt/slides/_rels/slide20.xml.rels><?xml version='1.0' encoding='UTF-8' standalone='yes'?>
<Relationships xmlns="http://schemas.openxmlformats.org/package/2006/relationships"><Relationship Id="R1c89e8a7b7144d3d" Type="http://schemas.openxmlformats.org/officeDocument/2006/relationships/hyperlink" Target="https://investors.biodesix.com/news-releases/news-release-details/biodesix-announces-ats-2026-presentations-providing-real-world" TargetMode="External"/><Relationship Id="R20ca761666c94976" Type="http://schemas.openxmlformats.org/officeDocument/2006/relationships/hyperlink" Target="https://wclc.iaslc.org/archive-wclc-2024/" TargetMode="External"/><Relationship Id="R2ce0f2d237134708" Type="http://schemas.openxmlformats.org/officeDocument/2006/relationships/slideLayout" Target="../slideLayouts/slideLayout1.xml"/><Relationship Id="R4367f2a06d624a50" Type="http://schemas.openxmlformats.org/officeDocument/2006/relationships/hyperlink" Target="https://reachmd.com/programs/deep-breaths-updates-chest/understanding-extensive-stage-small-cell-lung-cancer-advancements-and-ongoing-challenges/32973/" TargetMode="External"/><Relationship Id="R4420baa1b9654266" Type="http://schemas.openxmlformats.org/officeDocument/2006/relationships/hyperlink" Target="https://www.atsconferencenews.org/presidents-symposium-details-tremendous-progress-bright-future-for-lung-cancer-care/" TargetMode="External"/><Relationship Id="R65098ce63576441a" Type="http://schemas.openxmlformats.org/officeDocument/2006/relationships/notesSlide" Target="../notesSlides/notesSlide20.xml"/><Relationship Id="R80aadc85bcd64b75" Type="http://schemas.openxmlformats.org/officeDocument/2006/relationships/hyperlink" Target="https://www.southcarolinapublicradio.org/show/health-focus/2026-08-17/research-regarding-advanced-lung-cancer-patients-and-treatment" TargetMode="External"/><Relationship Id="Rc05ee3a97cc64660" Type="http://schemas.openxmlformats.org/officeDocument/2006/relationships/hyperlink" Target="https://prodweb02.chestnet.org/guidelines-and-topic-collections/media-galleries/chest-journal-podcast/outcomes-from-more-than-1-million-people-screened-for-lung-cancer-with-low-dose-ct-imaging" TargetMode="External"/><Relationship Id="Rfa99e7f2c8a14e19" Type="http://schemas.openxmlformats.org/officeDocument/2006/relationships/hyperlink" Target="https://www.ovid.com/journals/chst/pdf/10.1016/j.chest.2025.07.2676~evaluation-of-an-artificial-intelligence-generated-brock" TargetMode="External"/><Relationship Id="Rfd41cbd8af054095" Type="http://schemas.openxmlformats.org/officeDocument/2006/relationships/hyperlink" Target="https://education.musc.edu/muscapps/facultydirectory/castellan-roy" TargetMode="External"/></Relationships>
</file>

<file path=ppt/slides/_rels/slide21.xml.rels><?xml version='1.0' encoding='UTF-8' standalone='yes'?>
<Relationships xmlns="http://schemas.openxmlformats.org/package/2006/relationships"><Relationship Id="R012ba947c6984e15" Type="http://schemas.openxmlformats.org/officeDocument/2006/relationships/hyperlink" Target="https://aabipconference.com/conference-committees/" TargetMode="External"/><Relationship Id="R03f2dfe8496c4786" Type="http://schemas.openxmlformats.org/officeDocument/2006/relationships/hyperlink" Target="https://www.aabronchology.org/navigating-the-path-ahead-preparing-for-life-beyond-ip-fellowship-2026" TargetMode="External"/><Relationship Id="R180e7d45d38948f8" Type="http://schemas.openxmlformats.org/officeDocument/2006/relationships/hyperlink" Target="https://cdn.wabip.com/wp-content/downloads/newsletter/WABIP_Newsletter_2025_Issue3.pdf" TargetMode="External"/><Relationship Id="R26c300961196405a" Type="http://schemas.openxmlformats.org/officeDocument/2006/relationships/hyperlink" Target="https://www.aabronchology.org/navigating-the-path-ahead-preparing-for-life-beyond-ip-fellowship-2026" TargetMode="External"/><Relationship Id="R29e0f999399248ff" Type="http://schemas.openxmlformats.org/officeDocument/2006/relationships/hyperlink" Target="https://europepmc.org/article/MED/41813299" TargetMode="External"/><Relationship Id="R3382baa26eb34f00" Type="http://schemas.openxmlformats.org/officeDocument/2006/relationships/hyperlink" Target="https://www.uchicagomedicine.org/find-a-physician/physician/dorian-petrescu" TargetMode="External"/><Relationship Id="R41190919614f44e8" Type="http://schemas.openxmlformats.org/officeDocument/2006/relationships/image" Target="../media/image37.png"/><Relationship Id="R496b1375f43a4846" Type="http://schemas.openxmlformats.org/officeDocument/2006/relationships/hyperlink" Target="https://cdn.wabip.com/wp-content/downloads/newsletter/WABIP_Newsletter_2025_Issue3.pdf" TargetMode="External"/><Relationship Id="R58dda368963f458d" Type="http://schemas.openxmlformats.org/officeDocument/2006/relationships/hyperlink" Target="https://www.aabronchology.org/index.php?servId=11019&amp;showall=1&amp;option=com_content&amp;id=440" TargetMode="External"/><Relationship Id="R6b0cb52a7a1c4f3c" Type="http://schemas.openxmlformats.org/officeDocument/2006/relationships/image" Target="../media/image41.png"/><Relationship Id="R6c2f96a90a0d473a" Type="http://schemas.openxmlformats.org/officeDocument/2006/relationships/hyperlink" Target="https://aabipconference2027.kgstaging.com/" TargetMode="External"/><Relationship Id="R77b484676e5b43d4" Type="http://schemas.openxmlformats.org/officeDocument/2006/relationships/image" Target="../media/image40.png"/><Relationship Id="R78ae4b29e4404830" Type="http://schemas.openxmlformats.org/officeDocument/2006/relationships/hyperlink" Target="https://ce.advocatehealth.org/content/4th-annual-state-art-lung-nodule-symposium-2025-current-perspectives-future-directions" TargetMode="External"/><Relationship Id="R7db5b3e53e14454a" Type="http://schemas.openxmlformats.org/officeDocument/2006/relationships/hyperlink" Target="https://www.uchicagomedicine.org/find-a-physician/physician/dorian-petrescu" TargetMode="External"/><Relationship Id="R89349e154bb54fc7" Type="http://schemas.openxmlformats.org/officeDocument/2006/relationships/hyperlink" Target="https://europepmc.org/article/MED/41571025" TargetMode="External"/><Relationship Id="R8d1915b86f794b74" Type="http://schemas.openxmlformats.org/officeDocument/2006/relationships/hyperlink" Target="https://aabip.memberclicks.net/tips-for-a-successful-ip-training-2025" TargetMode="External"/><Relationship Id="R96a70470ea72404c" Type="http://schemas.openxmlformats.org/officeDocument/2006/relationships/hyperlink" Target="https://aabipconference2027.kgstaging.com/" TargetMode="External"/><Relationship Id="R9926a0d273dd469b" Type="http://schemas.openxmlformats.org/officeDocument/2006/relationships/hyperlink" Target="https://europepmc.org/article/MED/41402985" TargetMode="External"/><Relationship Id="R9afcead7c4dd4790" Type="http://schemas.openxmlformats.org/officeDocument/2006/relationships/image" Target="../media/image36.png"/><Relationship Id="Ra27ccf6917bf47a3" Type="http://schemas.openxmlformats.org/officeDocument/2006/relationships/hyperlink" Target="https://cdn.wabip.com/wp-content/downloads/newsletter/WABIP_Newsletter_2025_Issue3.pdf" TargetMode="External"/><Relationship Id="Ra531d39f46624561" Type="http://schemas.openxmlformats.org/officeDocument/2006/relationships/image" Target="../media/image39.png"/><Relationship Id="Rb74a2d4b94f14342" Type="http://schemas.openxmlformats.org/officeDocument/2006/relationships/hyperlink" Target="https://aabip2025.kenes.com/aabip-2025-workshop-and-ask-the-expert-description/" TargetMode="External"/><Relationship Id="Rcb8581a1282040c9" Type="http://schemas.openxmlformats.org/officeDocument/2006/relationships/hyperlink" Target="https://www.uchicagomedicine.org/find-a-physician/physician/dorian-petrescu" TargetMode="External"/><Relationship Id="Rd11f1371c6364abf" Type="http://schemas.openxmlformats.org/officeDocument/2006/relationships/hyperlink" Target="https://www.chestnet.org/membership-and-community/leadership/committees" TargetMode="External"/><Relationship Id="Re4e5b5dbca5c402c" Type="http://schemas.openxmlformats.org/officeDocument/2006/relationships/hyperlink" Target="https://europepmc.org/article/MED/41402985" TargetMode="External"/><Relationship Id="Re8f4f33d7dd44d95" Type="http://schemas.openxmlformats.org/officeDocument/2006/relationships/image" Target="../media/image38.png"/><Relationship Id="Reaa7f252d01a4cf8" Type="http://schemas.openxmlformats.org/officeDocument/2006/relationships/hyperlink" Target="https://aabip2025.kenes.com/aabip-2025-workshop-and-ask-the-expert-description/" TargetMode="External"/><Relationship Id="Reba13ae231bd4e62" Type="http://schemas.openxmlformats.org/officeDocument/2006/relationships/notesSlide" Target="../notesSlides/notesSlide21.xml"/><Relationship Id="Rf8cdd363195049a5" Type="http://schemas.openxmlformats.org/officeDocument/2006/relationships/hyperlink" Target="https://www.uchicagomedicine.org/find-a-physician/physician/dorian-petrescu" TargetMode="External"/><Relationship Id="Rfe860e5e66544acf" Type="http://schemas.openxmlformats.org/officeDocument/2006/relationships/slideLayout" Target="../slideLayouts/slideLayout1.xml"/><Relationship Id="rId32" Type="http://schemas.openxmlformats.org/officeDocument/2006/relationships/image" Target="../media/image35.jpg"/></Relationships>
</file>

<file path=ppt/slides/_rels/slide22.xml.rels><?xml version='1.0' encoding='UTF-8' standalone='yes'?>
<Relationships xmlns="http://schemas.openxmlformats.org/package/2006/relationships"><Relationship Id="R0d9b2c641bf842c4" Type="http://schemas.openxmlformats.org/officeDocument/2006/relationships/hyperlink" Target="https://www.uchicagomedicine.org/find-a-physician/physician/dorian-petrescu" TargetMode="External"/><Relationship Id="R41c1003d08e14284" Type="http://schemas.openxmlformats.org/officeDocument/2006/relationships/hyperlink" Target="https://europepmc.org/article/MED/40882700" TargetMode="External"/><Relationship Id="R47c036358a6640a3" Type="http://schemas.openxmlformats.org/officeDocument/2006/relationships/hyperlink" Target="https://www.uchicagomedicine.org/find-a-physician/physician/dorian-petrescu" TargetMode="External"/><Relationship Id="R6d9edba8e18948b9" Type="http://schemas.openxmlformats.org/officeDocument/2006/relationships/notesSlide" Target="../notesSlides/notesSlide22.xml"/><Relationship Id="R89c7f87f1c6b405c" Type="http://schemas.openxmlformats.org/officeDocument/2006/relationships/hyperlink" Target="https://europepmc.org/article/MED/42544772" TargetMode="External"/><Relationship Id="R9b911c9adce64b0b" Type="http://schemas.openxmlformats.org/officeDocument/2006/relationships/hyperlink" Target="https://europepmc.org/article/MED/40882700" TargetMode="External"/><Relationship Id="Ra8e9fab2af1a4240" Type="http://schemas.openxmlformats.org/officeDocument/2006/relationships/hyperlink" Target="https://europepmc.org/article/MED/42544772" TargetMode="External"/><Relationship Id="Re445f695fbbc4e8b" Type="http://schemas.openxmlformats.org/officeDocument/2006/relationships/slideLayout" Target="../slideLayouts/slideLayout1.xml"/><Relationship Id="Reb4727d425ed431d" Type="http://schemas.openxmlformats.org/officeDocument/2006/relationships/hyperlink" Target="https://europepmc.org/article/MED/40882700" TargetMode="External"/><Relationship Id="Rf0b7298e2a584a39" Type="http://schemas.openxmlformats.org/officeDocument/2006/relationships/hyperlink" Target="https://www.uchicagomedicine.org/find-a-physician/physician/dorian-petrescu" TargetMode="External"/><Relationship Id="Rf223c20f81b74c2d" Type="http://schemas.openxmlformats.org/officeDocument/2006/relationships/hyperlink" Target="https://europepmc.org/article/MED/42544772" TargetMode="External"/></Relationships>
</file>

<file path=ppt/slides/_rels/slide23.xml.rels><?xml version='1.0' encoding='UTF-8' standalone='yes'?>
<Relationships xmlns="http://schemas.openxmlformats.org/package/2006/relationships"><Relationship Id="R5030f16f55374d6c" Type="http://schemas.openxmlformats.org/officeDocument/2006/relationships/hyperlink" Target="https://aabip2025.kenes.com/aabip-2025-workshop-and-ask-the-expert-description/" TargetMode="External"/><Relationship Id="R6dfc8ea41f45426e" Type="http://schemas.openxmlformats.org/officeDocument/2006/relationships/hyperlink" Target="https://www.aabronchology.org/navigating-the-path-ahead-preparing-for-life-beyond-ip-fellowship-2026" TargetMode="External"/><Relationship Id="R8312dcdaa318424c" Type="http://schemas.openxmlformats.org/officeDocument/2006/relationships/notesSlide" Target="../notesSlides/notesSlide23.xml"/><Relationship Id="R93282e88f879403e" Type="http://schemas.openxmlformats.org/officeDocument/2006/relationships/hyperlink" Target="https://aabip.memberclicks.net/tips-for-a-successful-ip-training-2025" TargetMode="External"/><Relationship Id="R9f01be1bb2904426" Type="http://schemas.openxmlformats.org/officeDocument/2006/relationships/hyperlink" Target="https://www.aabronchology.org/index.php?servId=11019&amp;showall=1&amp;option=com_content&amp;id=440" TargetMode="External"/><Relationship Id="Raa44fdcc9da04d02" Type="http://schemas.openxmlformats.org/officeDocument/2006/relationships/slideLayout" Target="../slideLayouts/slideLayout1.xml"/><Relationship Id="Rb3f26eca3f1e4090" Type="http://schemas.openxmlformats.org/officeDocument/2006/relationships/hyperlink" Target="https://aabipconference2027.kgstaging.com/" TargetMode="External"/><Relationship Id="Rcea4633fd2b24e86" Type="http://schemas.openxmlformats.org/officeDocument/2006/relationships/hyperlink" Target="https://www.uchicagomedicine.org/find-a-physician/physician/dorian-petrescu" TargetMode="External"/><Relationship Id="Rea184a2213334a31" Type="http://schemas.openxmlformats.org/officeDocument/2006/relationships/hyperlink" Target="https://cdn.wabip.com/wp-content/downloads/newsletter/WABIP_Newsletter_2025_Issue3.pdf" TargetMode="External"/><Relationship Id="Rf85016b4b1eb4648" Type="http://schemas.openxmlformats.org/officeDocument/2006/relationships/hyperlink" Target="https://ce.advocatehealth.org/content/4th-annual-state-art-lung-nodule-symposium-2025-current-perspectives-future-directions" TargetMode="External"/></Relationships>
</file>

<file path=ppt/slides/_rels/slide24.xml.rels><?xml version='1.0' encoding='UTF-8' standalone='yes'?>
<Relationships xmlns="http://schemas.openxmlformats.org/package/2006/relationships"><Relationship Id="R0aa5a0891e1d4de9" Type="http://schemas.openxmlformats.org/officeDocument/2006/relationships/hyperlink" Target="https://www.mskcc.org/cancer-care/doctors/edmund-m-rusk" TargetMode="External"/><Relationship Id="R0b0d94d6fc2d4816" Type="http://schemas.openxmlformats.org/officeDocument/2006/relationships/image" Target="../media/image45.png"/><Relationship Id="R1ca4de25b8d64013" Type="http://schemas.openxmlformats.org/officeDocument/2006/relationships/notesSlide" Target="../notesSlides/notesSlide24.xml"/><Relationship Id="R1ccac8bbefb54def" Type="http://schemas.openxmlformats.org/officeDocument/2006/relationships/hyperlink" Target="https://www.mskcc.org/cancer-care/doctors/edmund-m-rusk" TargetMode="External"/><Relationship Id="R2e1564c87c4147e8" Type="http://schemas.openxmlformats.org/officeDocument/2006/relationships/image" Target="../media/image48.png"/><Relationship Id="R463833f6ca294af0" Type="http://schemas.openxmlformats.org/officeDocument/2006/relationships/hyperlink" Target="https://www.mskcc.org/cancer-care/doctors/edmund-m-rusk" TargetMode="External"/><Relationship Id="R5ed72b4f6f8b48d9" Type="http://schemas.openxmlformats.org/officeDocument/2006/relationships/image" Target="../media/image47.png"/><Relationship Id="R639b45019f3c4349" Type="http://schemas.openxmlformats.org/officeDocument/2006/relationships/image" Target="../media/image44.png"/><Relationship Id="R912faef5e69a44c6" Type="http://schemas.openxmlformats.org/officeDocument/2006/relationships/hyperlink" Target="https://www.mskcc.org/cancer-care/doctors/edmund-m-rusk" TargetMode="External"/><Relationship Id="Rb6e29f6725454181" Type="http://schemas.openxmlformats.org/officeDocument/2006/relationships/slideLayout" Target="../slideLayouts/slideLayout1.xml"/><Relationship Id="Rc4f1918cd6e04ade" Type="http://schemas.openxmlformats.org/officeDocument/2006/relationships/image" Target="../media/image43.png"/><Relationship Id="Rcc1c13b0123a4304" Type="http://schemas.openxmlformats.org/officeDocument/2006/relationships/image" Target="../media/image46.png"/><Relationship Id="Rf6314d8e81b94251" Type="http://schemas.openxmlformats.org/officeDocument/2006/relationships/hyperlink" Target="https://www.mskcc.org/cancer-care/doctors/edmund-m-rusk" TargetMode="External"/><Relationship Id="rId15" Type="http://schemas.openxmlformats.org/officeDocument/2006/relationships/image" Target="../media/image42.jpg"/></Relationships>
</file>

<file path=ppt/slides/_rels/slide25.xml.rels><?xml version='1.0' encoding='UTF-8' standalone='yes'?>
<Relationships xmlns="http://schemas.openxmlformats.org/package/2006/relationships"><Relationship Id="R5682b4f497f14209" Type="http://schemas.openxmlformats.org/officeDocument/2006/relationships/hyperlink" Target="https://www.mskcc.org/cancer-care/doctors/edmund-m-rusk" TargetMode="External"/><Relationship Id="Rb8b2e26ac2f04721" Type="http://schemas.openxmlformats.org/officeDocument/2006/relationships/notesSlide" Target="../notesSlides/notesSlide25.xml"/><Relationship Id="Rd0b6b64bf2a24a32" Type="http://schemas.openxmlformats.org/officeDocument/2006/relationships/hyperlink" Target="https://www.mskcc.org/cancer-care/doctors/edmund-m-rusk" TargetMode="External"/><Relationship Id="Rdc78e179a12e4d8b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023e3f1cb6474282" Type="http://schemas.openxmlformats.org/officeDocument/2006/relationships/notesSlide" Target="../notesSlides/notesSlide26.xml"/><Relationship Id="R60ca5eb76e8d4db3" Type="http://schemas.openxmlformats.org/officeDocument/2006/relationships/hyperlink" Target="https://www.mskcc.org/cancer-care/doctors/edmund-m-rusk" TargetMode="External"/><Relationship Id="R6fed8d79116d4f89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044c794365e64c3b" Type="http://schemas.openxmlformats.org/officeDocument/2006/relationships/hyperlink" Target="https://www.uchicagomedicine.org/find-a-physician/physician/arun-mehta" TargetMode="External"/><Relationship Id="R071f94233b4248ce" Type="http://schemas.openxmlformats.org/officeDocument/2006/relationships/hyperlink" Target="https://journal.chestnet.org/article/S0012-3692(25)03377-X/pdf" TargetMode="External"/><Relationship Id="R0a151c2f9a784fcc" Type="http://schemas.openxmlformats.org/officeDocument/2006/relationships/hyperlink" Target="https://www.atsconferencenews.org/final-clinical-year-in-review-session-shares-state-of-the-art-science-in-copd-interventional-pulmonary-medicine-medical-education-and-lung-cancer/" TargetMode="External"/><Relationship Id="R0fdd84f7bbfa4623" Type="http://schemas.openxmlformats.org/officeDocument/2006/relationships/hyperlink" Target="https://www.celltivity.com/resources/use-of-the-vangogh-system-to-assess-for-intra-operative-tissue-adequacy-initial-experience" TargetMode="External"/><Relationship Id="R1ac7fdb984824d99" Type="http://schemas.openxmlformats.org/officeDocument/2006/relationships/hyperlink" Target="https://www.chestnet.org/learning-and-events/events/chest-annual-meeting/awards" TargetMode="External"/><Relationship Id="R1bab80e3c63d4c06" Type="http://schemas.openxmlformats.org/officeDocument/2006/relationships/hyperlink" Target="https://www.aabronchology.org/committees-sub" TargetMode="External"/><Relationship Id="R20e19a591a554cb7" Type="http://schemas.openxmlformats.org/officeDocument/2006/relationships/hyperlink" Target="https://medicine.uchicago.edu/faculty/arun-mehta-md/publications" TargetMode="External"/><Relationship Id="R26d558af380b4efe" Type="http://schemas.openxmlformats.org/officeDocument/2006/relationships/image" Target="../media/image54.png"/><Relationship Id="R2d3aa7b03f4d43a8" Type="http://schemas.openxmlformats.org/officeDocument/2006/relationships/notesSlide" Target="../notesSlides/notesSlide27.xml"/><Relationship Id="R32d6f71e1a0145c2" Type="http://schemas.openxmlformats.org/officeDocument/2006/relationships/hyperlink" Target="https://video.ambuusa.com/dr-arun-mehta-shares-his-experience" TargetMode="External"/><Relationship Id="R3e4194b026de4d79" Type="http://schemas.openxmlformats.org/officeDocument/2006/relationships/hyperlink" Target="https://www.aabronchology.org/committees-sub" TargetMode="External"/><Relationship Id="R43bf353195e74daa" Type="http://schemas.openxmlformats.org/officeDocument/2006/relationships/hyperlink" Target="https://journal.chestnet.org/article/S0012-3692(25)03377-X/pdf" TargetMode="External"/><Relationship Id="R45888f04b237429f" Type="http://schemas.openxmlformats.org/officeDocument/2006/relationships/hyperlink" Target="https://assets.nationbuilder.com/gtc/pages/476/attachments/original/1761166876/GTC_FallSymp25_Program___Agenda_v12.pdf?1761166876" TargetMode="External"/><Relationship Id="R46071dad7e604db7" Type="http://schemas.openxmlformats.org/officeDocument/2006/relationships/image" Target="../media/image53.png"/><Relationship Id="R49f2b0a629a34492" Type="http://schemas.openxmlformats.org/officeDocument/2006/relationships/slideLayout" Target="../slideLayouts/slideLayout1.xml"/><Relationship Id="R5790ccee83ff4956" Type="http://schemas.openxmlformats.org/officeDocument/2006/relationships/hyperlink" Target="https://assets.nationbuilder.com/gtc/pages/476/attachments/original/1761166876/GTC_FallSymp25_Program___Agenda_v12.pdf?1761166876" TargetMode="External"/><Relationship Id="R618e6f228c3243e4" Type="http://schemas.openxmlformats.org/officeDocument/2006/relationships/hyperlink" Target="https://www.drericlim.com/brompton-grand-rounds" TargetMode="External"/><Relationship Id="R6b5aa800772644b0" Type="http://schemas.openxmlformats.org/officeDocument/2006/relationships/hyperlink" Target="https://www.uchicagomedicine.org/find-a-physician/physician/arun-mehta" TargetMode="External"/><Relationship Id="R7418a8e47f6c4221" Type="http://schemas.openxmlformats.org/officeDocument/2006/relationships/hyperlink" Target="https://www.noahmed.com/hubfs/Events/2024/Flyer Final Lung Nodule Symposium 11-22-24.pdf?hsLang=en" TargetMode="External"/><Relationship Id="R93362ce5316649f8" Type="http://schemas.openxmlformats.org/officeDocument/2006/relationships/hyperlink" Target="https://www.celltivity.com/resources/use-of-the-vangogh-system-to-assess-for-intra-operative-tissue-adequacy-initial-experience" TargetMode="External"/><Relationship Id="R9dd75e90f7c24dee" Type="http://schemas.openxmlformats.org/officeDocument/2006/relationships/hyperlink" Target="https://pubmed.ncbi.nlm.nih.gov/?term=mehta+A%5Bau%5D+AND+Chicago%5Bad%5D&amp;sort=date&amp;size=50" TargetMode="External"/><Relationship Id="Ra4ca59e0ff9e4a70" Type="http://schemas.openxmlformats.org/officeDocument/2006/relationships/hyperlink" Target="https://www.uchicagomedicine.org/find-a-physician/physician/arun-mehta" TargetMode="External"/><Relationship Id="Rae82afc73e994889" Type="http://schemas.openxmlformats.org/officeDocument/2006/relationships/image" Target="../media/image52.png"/><Relationship Id="Rafaa8f3988334f57" Type="http://schemas.openxmlformats.org/officeDocument/2006/relationships/hyperlink" Target="https://www.uchicagomedicine.org/find-a-physician/physician/arun-mehta" TargetMode="External"/><Relationship Id="Rc1ad2c1c36dc4b34" Type="http://schemas.openxmlformats.org/officeDocument/2006/relationships/image" Target="../media/image51.png"/><Relationship Id="Rc8e2c8bb4c5c48c2" Type="http://schemas.openxmlformats.org/officeDocument/2006/relationships/hyperlink" Target="https://www.atsconferencenews.org/final-clinical-year-in-review-session-shares-state-of-the-art-science-in-copd-interventional-pulmonary-medicine-medical-education-and-lung-cancer/" TargetMode="External"/><Relationship Id="Rcba72c144c0245fe" Type="http://schemas.openxmlformats.org/officeDocument/2006/relationships/image" Target="../media/image55.png"/><Relationship Id="Rcbb6e26c3f3b414f" Type="http://schemas.openxmlformats.org/officeDocument/2006/relationships/hyperlink" Target="https://www.noahmed.com/hubfs/Events/2024/Flyer Final Lung Nodule Symposium 11-22-24.pdf?hsLang=en" TargetMode="External"/><Relationship Id="Re56cb923e9004951" Type="http://schemas.openxmlformats.org/officeDocument/2006/relationships/hyperlink" Target="https://video.ambuusa.com/dr-arun-mehta-shares-his-experience" TargetMode="External"/><Relationship Id="Re77c2e24476d4ef6" Type="http://schemas.openxmlformats.org/officeDocument/2006/relationships/image" Target="../media/image50.png"/><Relationship Id="Rf2c91bead1d34c63" Type="http://schemas.openxmlformats.org/officeDocument/2006/relationships/hyperlink" Target="https://www.chestnet.org/learning-and-events/events/chest-annual-meeting/awards" TargetMode="External"/><Relationship Id="rId33" Type="http://schemas.openxmlformats.org/officeDocument/2006/relationships/image" Target="../media/image49.jpg"/></Relationships>
</file>

<file path=ppt/slides/_rels/slide28.xml.rels><?xml version='1.0' encoding='UTF-8' standalone='yes'?>
<Relationships xmlns="http://schemas.openxmlformats.org/package/2006/relationships"><Relationship Id="R248d75dbd89e45d8" Type="http://schemas.openxmlformats.org/officeDocument/2006/relationships/hyperlink" Target="https://www.uchicagomedicine.org/find-a-physician/physician/arun-mehta" TargetMode="External"/><Relationship Id="R5dfca90dbf8342ba" Type="http://schemas.openxmlformats.org/officeDocument/2006/relationships/hyperlink" Target="https://www.uchicagomedicine.org/find-a-physician/physician/arun-mehta" TargetMode="External"/><Relationship Id="R9a8b37cbf6cf4bb7" Type="http://schemas.openxmlformats.org/officeDocument/2006/relationships/slideLayout" Target="../slideLayouts/slideLayout1.xml"/><Relationship Id="Re2b166826214467d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12b9669e426c41d1" Type="http://schemas.openxmlformats.org/officeDocument/2006/relationships/hyperlink" Target="https://www.youtube.com/watch?v=PrE6DnQkjdk" TargetMode="External"/><Relationship Id="R28e589a70ef64bfb" Type="http://schemas.openxmlformats.org/officeDocument/2006/relationships/hyperlink" Target="https://assets.nationbuilder.com/gtc/pages/476/attachments/original/1761166876/GTC_FallSymp25_Program___Agenda_v12.pdf?1761166876" TargetMode="External"/><Relationship Id="R2b91c88cd4cb48a4" Type="http://schemas.openxmlformats.org/officeDocument/2006/relationships/notesSlide" Target="../notesSlides/notesSlide29.xml"/><Relationship Id="R357647d21aaa43ad" Type="http://schemas.openxmlformats.org/officeDocument/2006/relationships/slideLayout" Target="../slideLayouts/slideLayout1.xml"/><Relationship Id="R40d237b1b8804595" Type="http://schemas.openxmlformats.org/officeDocument/2006/relationships/hyperlink" Target="https://journal.chestnet.org/article/S0012-3692(25)03377-X/pdf" TargetMode="External"/><Relationship Id="Rae227f6c0e7d4a51" Type="http://schemas.openxmlformats.org/officeDocument/2006/relationships/hyperlink" Target="https://www.drericlim.com/brompton-grand-rounds" TargetMode="External"/><Relationship Id="Rb17d060ea3724201" Type="http://schemas.openxmlformats.org/officeDocument/2006/relationships/hyperlink" Target="https://www.celltivity.com/resources/use-of-the-vangogh-system-to-assess-for-intra-operative-tissue-adequacy-initial-experience" TargetMode="External"/><Relationship Id="Re791dc40a71945a0" Type="http://schemas.openxmlformats.org/officeDocument/2006/relationships/hyperlink" Target="https://www.atsconferencenews.org/final-clinical-year-in-review-session-shares-state-of-the-art-science-in-copd-interventional-pulmonary-medicine-medical-education-and-lung-cancer/" TargetMode="External"/><Relationship Id="Rfe608428e10f4e40" Type="http://schemas.openxmlformats.org/officeDocument/2006/relationships/hyperlink" Target="https://www.noahmed.com/hubfs/Events/2024/Flyer Final Lung Nodule Symposium 11-22-24.pdf?hsLang=en" TargetMode="External"/></Relationships>
</file>

<file path=ppt/slides/_rels/slide30.xml.rels><?xml version='1.0' encoding='UTF-8' standalone='yes'?>
<Relationships xmlns="http://schemas.openxmlformats.org/package/2006/relationships"><Relationship Id="R03fc4fe29ee744d5" Type="http://schemas.openxmlformats.org/officeDocument/2006/relationships/hyperlink" Target="https://www.uchicagomedicine.org/find-a-physician/physician/arun-mehta" TargetMode="External"/><Relationship Id="R1deb74ab67cf43cd" Type="http://schemas.openxmlformats.org/officeDocument/2006/relationships/slideLayout" Target="../slideLayouts/slideLayout1.xml"/><Relationship Id="Rb1efbf57ee5e445f" Type="http://schemas.openxmlformats.org/officeDocument/2006/relationships/notesSlide" Target="../notesSlides/notesSlide30.xml"/><Relationship Id="Rb28fd6f399a343ac" Type="http://schemas.openxmlformats.org/officeDocument/2006/relationships/hyperlink" Target="https://video.ambuusa.com/dr-arun-mehta-shares-his-experience" TargetMode="External"/></Relationships>
</file>

<file path=ppt/slides/_rels/slide31.xml.rels><?xml version='1.0' encoding='UTF-8' standalone='yes'?>
<Relationships xmlns="http://schemas.openxmlformats.org/package/2006/relationships"><Relationship Id="R1dd1117e3faa4dc1" Type="http://schemas.openxmlformats.org/officeDocument/2006/relationships/image" Target="../media/image59.png"/><Relationship Id="R569db39804374a77" Type="http://schemas.openxmlformats.org/officeDocument/2006/relationships/notesSlide" Target="../notesSlides/notesSlide31.xml"/><Relationship Id="R5b0ad6504ce84a57" Type="http://schemas.openxmlformats.org/officeDocument/2006/relationships/image" Target="../media/image62.png"/><Relationship Id="R5f8beb46d3ad4abe" Type="http://schemas.openxmlformats.org/officeDocument/2006/relationships/hyperlink" Target="https://www.mskcc.org/cancer-care/doctors/colin-j-wexford" TargetMode="External"/><Relationship Id="R875f24a414e54069" Type="http://schemas.openxmlformats.org/officeDocument/2006/relationships/slideLayout" Target="../slideLayouts/slideLayout1.xml"/><Relationship Id="R8c7a678746de4c4b" Type="http://schemas.openxmlformats.org/officeDocument/2006/relationships/image" Target="../media/image58.png"/><Relationship Id="R925e0cadd38d4a2c" Type="http://schemas.openxmlformats.org/officeDocument/2006/relationships/image" Target="../media/image60.png"/><Relationship Id="R93cd4962319741e3" Type="http://schemas.openxmlformats.org/officeDocument/2006/relationships/hyperlink" Target="https://www.mskcc.org/cancer-care/doctors/colin-j-wexford" TargetMode="External"/><Relationship Id="Ra5a31db3f9724c57" Type="http://schemas.openxmlformats.org/officeDocument/2006/relationships/hyperlink" Target="https://www.mskcc.org/cancer-care/doctors/colin-j-wexford" TargetMode="External"/><Relationship Id="Rbd841095ba4d4178" Type="http://schemas.openxmlformats.org/officeDocument/2006/relationships/hyperlink" Target="https://www.mskcc.org/cancer-care/doctors/colin-j-wexford" TargetMode="External"/><Relationship Id="Rcaa328c254324998" Type="http://schemas.openxmlformats.org/officeDocument/2006/relationships/image" Target="../media/image61.png"/><Relationship Id="Rd2cbc190e0e14171" Type="http://schemas.openxmlformats.org/officeDocument/2006/relationships/image" Target="../media/image57.png"/><Relationship Id="rId14" Type="http://schemas.openxmlformats.org/officeDocument/2006/relationships/image" Target="../media/image56.jpg"/></Relationships>
</file>

<file path=ppt/slides/_rels/slide32.xml.rels><?xml version='1.0' encoding='UTF-8' standalone='yes'?>
<Relationships xmlns="http://schemas.openxmlformats.org/package/2006/relationships"><Relationship Id="R1e069ffa586b4369" Type="http://schemas.openxmlformats.org/officeDocument/2006/relationships/hyperlink" Target="https://www.mskcc.org/cancer-care/doctors/colin-j-wexford" TargetMode="External"/><Relationship Id="R6b18982e159c4906" Type="http://schemas.openxmlformats.org/officeDocument/2006/relationships/slideLayout" Target="../slideLayouts/slideLayout1.xml"/><Relationship Id="Rc2ab673e71c74040" Type="http://schemas.openxmlformats.org/officeDocument/2006/relationships/notesSlide" Target="../notesSlides/notesSlide32.xml"/><Relationship Id="Rd42f79c2849c4f3c" Type="http://schemas.openxmlformats.org/officeDocument/2006/relationships/hyperlink" Target="https://www.mskcc.org/cancer-care/doctors/colin-j-wexford" TargetMode="External"/></Relationships>
</file>

<file path=ppt/slides/_rels/slide33.xml.rels><?xml version='1.0' encoding='UTF-8' standalone='yes'?>
<Relationships xmlns="http://schemas.openxmlformats.org/package/2006/relationships"><Relationship Id="R4319aa033bdd4f56" Type="http://schemas.openxmlformats.org/officeDocument/2006/relationships/slideLayout" Target="../slideLayouts/slideLayout1.xml"/><Relationship Id="R6385945fd35f415d" Type="http://schemas.openxmlformats.org/officeDocument/2006/relationships/hyperlink" Target="https://www.mskcc.org/cancer-care/doctors/colin-j-wexford" TargetMode="External"/><Relationship Id="R829322dacd724dfb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060a183276ca40ee" Type="http://schemas.openxmlformats.org/officeDocument/2006/relationships/hyperlink" Target="https://nyulangone.org/doctors/1356638894/adrian-k-vasquez" TargetMode="External"/><Relationship Id="R11433ef3893f4335" Type="http://schemas.openxmlformats.org/officeDocument/2006/relationships/hyperlink" Target="https://europepmc.org/article/MED/42098425" TargetMode="External"/><Relationship Id="R1790fc6329f548c9" Type="http://schemas.openxmlformats.org/officeDocument/2006/relationships/hyperlink" Target="https://www.curetoday.com/view/breaking-down-advancements-in-prostate-cancer-care" TargetMode="External"/><Relationship Id="R2a91b494091d4cc9" Type="http://schemas.openxmlformats.org/officeDocument/2006/relationships/hyperlink" Target="https://www.cancercare.org/services/workshops/11853-highlights-from-the-american-society-of-clinical-oncology-(asco)-2026-annual-meeting" TargetMode="External"/><Relationship Id="R2cdb25aac1cb4d46" Type="http://schemas.openxmlformats.org/officeDocument/2006/relationships/slideLayout" Target="../slideLayouts/slideLayout1.xml"/><Relationship Id="R2e5ebfa00b6e4b85" Type="http://schemas.openxmlformats.org/officeDocument/2006/relationships/hyperlink" Target="https://www.curetoday.com/view/breaking-down-advancements-in-prostate-cancer-care" TargetMode="External"/><Relationship Id="R37ea3d0394744c7c" Type="http://schemas.openxmlformats.org/officeDocument/2006/relationships/hyperlink" Target="https://ascopubs.org/doi/10.1200/JCO.2025.43.16_suppl.8620" TargetMode="External"/><Relationship Id="R5704757d126f49b3" Type="http://schemas.openxmlformats.org/officeDocument/2006/relationships/hyperlink" Target="https://europepmc.org/article/MED/41940628" TargetMode="External"/><Relationship Id="R83857794aa1c4b94" Type="http://schemas.openxmlformats.org/officeDocument/2006/relationships/hyperlink" Target="https://europepmc.org/article/MED/42098425" TargetMode="External"/><Relationship Id="R88bb339d54794221" Type="http://schemas.openxmlformats.org/officeDocument/2006/relationships/notesSlide" Target="../notesSlides/notesSlide34.xml"/><Relationship Id="R9af4a48c15e24cb3" Type="http://schemas.openxmlformats.org/officeDocument/2006/relationships/hyperlink" Target="https://ascopubs.org/doi/10.1200/JCO.2025.43.16_suppl.8620" TargetMode="External"/><Relationship Id="R9d2803303a844837" Type="http://schemas.openxmlformats.org/officeDocument/2006/relationships/hyperlink" Target="https://cor2ed.com/lung-connect/programmes/her2-mutant-nsclc-wclc-2026/" TargetMode="External"/><Relationship Id="Rcc4932e13608461e" Type="http://schemas.openxmlformats.org/officeDocument/2006/relationships/hyperlink" Target="https://nyulangone.org/doctors/1356638894/adrian-k-vasquez" TargetMode="External"/><Relationship Id="Rd1696e143cca4a20" Type="http://schemas.openxmlformats.org/officeDocument/2006/relationships/hyperlink" Target="https://europepmc.org/article/MED/42098425" TargetMode="External"/><Relationship Id="Rdc02debbcc6a4ed2" Type="http://schemas.openxmlformats.org/officeDocument/2006/relationships/hyperlink" Target="https://www.cancercare.org/services/workshops/11853-highlights-from-the-american-society-of-clinical-oncology-(asco)-2026-annual-meeting" TargetMode="External"/><Relationship Id="Rec5d1b1ec34e41bc" Type="http://schemas.openxmlformats.org/officeDocument/2006/relationships/hyperlink" Target="https://europepmc.org/article/MED/41940628" TargetMode="External"/><Relationship Id="Rf3232834aa634e24" Type="http://schemas.openxmlformats.org/officeDocument/2006/relationships/hyperlink" Target="https://cor2ed.com/lung-connect/programmes/her2-mutant-nsclc-wclc-2026/" TargetMode="External"/></Relationships>
</file>

<file path=ppt/slides/_rels/slide35.xml.rels><?xml version='1.0' encoding='UTF-8' standalone='yes'?>
<Relationships xmlns="http://schemas.openxmlformats.org/package/2006/relationships"><Relationship Id="R134e9b3f976647e9" Type="http://schemas.openxmlformats.org/officeDocument/2006/relationships/notesSlide" Target="../notesSlides/notesSlide35.xml"/><Relationship Id="R211df5aab3cd4b95" Type="http://schemas.openxmlformats.org/officeDocument/2006/relationships/hyperlink" Target="https://europepmc.org/article/MED/41932250" TargetMode="External"/><Relationship Id="R21a952550e2e4455" Type="http://schemas.openxmlformats.org/officeDocument/2006/relationships/hyperlink" Target="https://europepmc.org/article/MED/41932250" TargetMode="External"/><Relationship Id="R2f3b094dcbc74348" Type="http://schemas.openxmlformats.org/officeDocument/2006/relationships/slideLayout" Target="../slideLayouts/slideLayout1.xml"/><Relationship Id="R350bca762e974c6a" Type="http://schemas.openxmlformats.org/officeDocument/2006/relationships/hyperlink" Target="https://europepmc.org/article/MED/41985129" TargetMode="External"/><Relationship Id="R5bc89f3dcfdb44ee" Type="http://schemas.openxmlformats.org/officeDocument/2006/relationships/hyperlink" Target="https://europepmc.org/article/MED/40320171" TargetMode="External"/><Relationship Id="R708197f2d9674c18" Type="http://schemas.openxmlformats.org/officeDocument/2006/relationships/hyperlink" Target="https://europepmc.org/article/MED/41820335" TargetMode="External"/><Relationship Id="R80a1ba26f657401f" Type="http://schemas.openxmlformats.org/officeDocument/2006/relationships/hyperlink" Target="https://europepmc.org/article/MED/41985129" TargetMode="External"/><Relationship Id="R81a540ad3c8247c6" Type="http://schemas.openxmlformats.org/officeDocument/2006/relationships/hyperlink" Target="https://europepmc.org/article/MED/40320171" TargetMode="External"/><Relationship Id="R985f51b3274e449f" Type="http://schemas.openxmlformats.org/officeDocument/2006/relationships/hyperlink" Target="https://europepmc.org/article/MED/40320171" TargetMode="External"/><Relationship Id="Ra122d0ee8b984296" Type="http://schemas.openxmlformats.org/officeDocument/2006/relationships/hyperlink" Target="https://www.doximity.com/pub/adrian-vasquez-md" TargetMode="External"/><Relationship Id="Radd4814a73d94a11" Type="http://schemas.openxmlformats.org/officeDocument/2006/relationships/hyperlink" Target="https://europepmc.org/article/MED/41820335" TargetMode="External"/><Relationship Id="Rd6287f690db44e1b" Type="http://schemas.openxmlformats.org/officeDocument/2006/relationships/hyperlink" Target="https://physicianfocus.nyulangone.org/wp-content/uploads/2026/05/ASCO-Presentations-5.31.26.pdf" TargetMode="External"/><Relationship Id="Rd7f39b820bc54e0b" Type="http://schemas.openxmlformats.org/officeDocument/2006/relationships/hyperlink" Target="https://www.doximity.com/pub/adrian-vasquez-md" TargetMode="External"/><Relationship Id="Rdbd543ec196e4fde" Type="http://schemas.openxmlformats.org/officeDocument/2006/relationships/hyperlink" Target="https://physicianfocus.nyulangone.org/wp-content/uploads/2026/05/ASCO-Presentations-5.31.26.pdf" TargetMode="External"/><Relationship Id="Re9dee004054444ac" Type="http://schemas.openxmlformats.org/officeDocument/2006/relationships/hyperlink" Target="https://www.curetoday.com/view/experts-highlight-notable-advances-in-colorectal-cancer-at-2025-esmo" TargetMode="External"/><Relationship Id="Rfa76c2695f874147" Type="http://schemas.openxmlformats.org/officeDocument/2006/relationships/hyperlink" Target="https://www.curetoday.com/view/experts-highlight-notable-advances-in-colorectal-cancer-at-2025-esmo" TargetMode="External"/></Relationships>
</file>

<file path=ppt/slides/_rels/slide36.xml.rels><?xml version='1.0' encoding='UTF-8' standalone='yes'?>
<Relationships xmlns="http://schemas.openxmlformats.org/package/2006/relationships"><Relationship Id="R0557fb4ae5a049e0" Type="http://schemas.openxmlformats.org/officeDocument/2006/relationships/hyperlink" Target="https://www.youtube.com/watch?v=5uKIt-SwfnA" TargetMode="External"/><Relationship Id="R0cbdf48291374733" Type="http://schemas.openxmlformats.org/officeDocument/2006/relationships/hyperlink" Target="https://profiles.hopkinsmedicine.org/provider/nadia-a-brenner/2701157" TargetMode="External"/><Relationship Id="R295bb002466c44f5" Type="http://schemas.openxmlformats.org/officeDocument/2006/relationships/hyperlink" Target="https://pubmed.ncbi.nlm.nih.gov/42489696/" TargetMode="External"/><Relationship Id="R2df76a3e27734b74" Type="http://schemas.openxmlformats.org/officeDocument/2006/relationships/hyperlink" Target="https://pubmed.ncbi.nlm.nih.gov/42440354/" TargetMode="External"/><Relationship Id="R44f160dbec42459f" Type="http://schemas.openxmlformats.org/officeDocument/2006/relationships/hyperlink" Target="https://www.ilcn.org/looking-ahead-to-the-iaslc-asco-2025-north-america-conference-on-lung-cancer/" TargetMode="External"/><Relationship Id="R5b09a05c234a4ce9" Type="http://schemas.openxmlformats.org/officeDocument/2006/relationships/hyperlink" Target="https://www.curetoday.com/conference/iaslc-world-conference-on-lung-cancer" TargetMode="External"/><Relationship Id="R6c3779e92dd2448e" Type="http://schemas.openxmlformats.org/officeDocument/2006/relationships/notesSlide" Target="../notesSlides/notesSlide36.xml"/><Relationship Id="R82ad8608c9b64f6c" Type="http://schemas.openxmlformats.org/officeDocument/2006/relationships/slideLayout" Target="../slideLayouts/slideLayout1.xml"/><Relationship Id="R8806c276e8024189" Type="http://schemas.openxmlformats.org/officeDocument/2006/relationships/hyperlink" Target="https://www.youtube.com/watch?v=5uKIt-SwfnA" TargetMode="External"/><Relationship Id="R8fbde5e6f38f46b2" Type="http://schemas.openxmlformats.org/officeDocument/2006/relationships/hyperlink" Target="https://pubmed.ncbi.nlm.nih.gov/42489696/" TargetMode="External"/><Relationship Id="Radca4819f9d04005" Type="http://schemas.openxmlformats.org/officeDocument/2006/relationships/hyperlink" Target="https://www.curetoday.com/conference/iaslc-world-conference-on-lung-cancer" TargetMode="External"/><Relationship Id="Rb3afa46dc6934934" Type="http://schemas.openxmlformats.org/officeDocument/2006/relationships/hyperlink" Target="https://pubmed.ncbi.nlm.nih.gov/42440354/" TargetMode="External"/><Relationship Id="Rc68a8791e2254a0d" Type="http://schemas.openxmlformats.org/officeDocument/2006/relationships/hyperlink" Target="https://www.ilcn.org/looking-ahead-to-the-iaslc-asco-2025-north-america-conference-on-lung-cancer/" TargetMode="External"/><Relationship Id="Rd4912e819e6145f4" Type="http://schemas.openxmlformats.org/officeDocument/2006/relationships/hyperlink" Target="https://profiles.hopkinsmedicine.org/provider/nadia-a-brenner/2701157" TargetMode="External"/><Relationship Id="Rdb9cef6ba89749a9" Type="http://schemas.openxmlformats.org/officeDocument/2006/relationships/hyperlink" Target="https://pubmed.ncbi.nlm.nih.gov/42440354/" TargetMode="External"/></Relationships>
</file>

<file path=ppt/slides/_rels/slide37.xml.rels><?xml version='1.0' encoding='UTF-8' standalone='yes'?>
<Relationships xmlns="http://schemas.openxmlformats.org/package/2006/relationships"><Relationship Id="R02d5492dc51e4e64" Type="http://schemas.openxmlformats.org/officeDocument/2006/relationships/hyperlink" Target="https://conferences.iaslc.org/e/naclc" TargetMode="External"/><Relationship Id="R193e59282a424f26" Type="http://schemas.openxmlformats.org/officeDocument/2006/relationships/hyperlink" Target="https://connection.asco.org/do/mastering-fellowship-interview-season-programs-value-and-applicants-can-stand-out" TargetMode="External"/><Relationship Id="R196d248bf87f4d59" Type="http://schemas.openxmlformats.org/officeDocument/2006/relationships/hyperlink" Target="https://pubmed.ncbi.nlm.nih.gov/42836669/" TargetMode="External"/><Relationship Id="R200d44c3324b473f" Type="http://schemas.openxmlformats.org/officeDocument/2006/relationships/hyperlink" Target="https://education.iaslc.org/Listing/Preview-IASLC-ASCO-2025-North-American-Conference-on-Lung-Cancer-15625" TargetMode="External"/><Relationship Id="R24ae766c955e4822" Type="http://schemas.openxmlformats.org/officeDocument/2006/relationships/slideLayout" Target="../slideLayouts/slideLayout1.xml"/><Relationship Id="R2e6ff5baacc24d8f" Type="http://schemas.openxmlformats.org/officeDocument/2006/relationships/hyperlink" Target="https://pubmed.ncbi.nlm.nih.gov/42348812/" TargetMode="External"/><Relationship Id="R3be7efccb4fe4fec" Type="http://schemas.openxmlformats.org/officeDocument/2006/relationships/hyperlink" Target="https://pubmed.ncbi.nlm.nih.gov/41780641/" TargetMode="External"/><Relationship Id="R42ca46906d7c421e" Type="http://schemas.openxmlformats.org/officeDocument/2006/relationships/hyperlink" Target="https://pubmed.ncbi.nlm.nih.gov/41780641/" TargetMode="External"/><Relationship Id="R52f5a16debf84491" Type="http://schemas.openxmlformats.org/officeDocument/2006/relationships/hyperlink" Target="https://uva.cloud-cme.com/default.aspx?P=0&amp;EID=31780" TargetMode="External"/><Relationship Id="R70fe03f82d344f15" Type="http://schemas.openxmlformats.org/officeDocument/2006/relationships/hyperlink" Target="https://uva.cloud-cme.com/default.aspx?P=0&amp;EID=31780" TargetMode="External"/><Relationship Id="R7e4250458b444f8b" Type="http://schemas.openxmlformats.org/officeDocument/2006/relationships/hyperlink" Target="https://connection.asco.org/do/mastering-fellowship-interview-season-programs-value-and-applicants-can-stand-out" TargetMode="External"/><Relationship Id="R89c875f728594c24" Type="http://schemas.openxmlformats.org/officeDocument/2006/relationships/hyperlink" Target="https://pubmed.ncbi.nlm.nih.gov/42836669/" TargetMode="External"/><Relationship Id="Rb4ec6468253a4e85" Type="http://schemas.openxmlformats.org/officeDocument/2006/relationships/hyperlink" Target="https://education.iaslc.org/Listing/Preview-IASLC-ASCO-2025-North-American-Conference-on-Lung-Cancer-15625" TargetMode="External"/><Relationship Id="Rcd84e1b1ecda4b56" Type="http://schemas.openxmlformats.org/officeDocument/2006/relationships/hyperlink" Target="https://pubmed.ncbi.nlm.nih.gov/41780641/" TargetMode="External"/><Relationship Id="Ree16d425afef46ef" Type="http://schemas.openxmlformats.org/officeDocument/2006/relationships/hyperlink" Target="https://pubmed.ncbi.nlm.nih.gov/42348812/" TargetMode="External"/><Relationship Id="Rfa2d566c458644f8" Type="http://schemas.openxmlformats.org/officeDocument/2006/relationships/hyperlink" Target="https://conferences.iaslc.org/e/naclc" TargetMode="External"/><Relationship Id="Rfbc000710d2d4b52" Type="http://schemas.openxmlformats.org/officeDocument/2006/relationships/hyperlink" Target="https://pubmed.ncbi.nlm.nih.gov/42348812/" TargetMode="External"/><Relationship Id="Rff908965d00546a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1b3cc72fb54b48b7" Type="http://schemas.openxmlformats.org/officeDocument/2006/relationships/hyperlink" Target="https://ascopubs.org/doi/10.1200/JCO.2026.44.16_suppl.8517" TargetMode="External"/><Relationship Id="R2521eb93a2964116" Type="http://schemas.openxmlformats.org/officeDocument/2006/relationships/hyperlink" Target="https://pubmed.ncbi.nlm.nih.gov/38975613/" TargetMode="External"/><Relationship Id="R28dd7544e69e4bd5" Type="http://schemas.openxmlformats.org/officeDocument/2006/relationships/hyperlink" Target="https://www.onclive.com/authors/marta-delaney-md" TargetMode="External"/><Relationship Id="R2ca384cfeaef4357" Type="http://schemas.openxmlformats.org/officeDocument/2006/relationships/hyperlink" Target="https://oncodaily.com/voices/lung-cancer-509064" TargetMode="External"/><Relationship Id="R39868dceb29146ce" Type="http://schemas.openxmlformats.org/officeDocument/2006/relationships/hyperlink" Target="https://www.onclive.com/authors/marta-delaney-md" TargetMode="External"/><Relationship Id="R4b54ce044f1c4c22" Type="http://schemas.openxmlformats.org/officeDocument/2006/relationships/slideLayout" Target="../slideLayouts/slideLayout1.xml"/><Relationship Id="R548dbe358c6940e6" Type="http://schemas.openxmlformats.org/officeDocument/2006/relationships/hyperlink" Target="https://pubmed.ncbi.nlm.nih.gov/42001597/" TargetMode="External"/><Relationship Id="R66cc98a958a34760" Type="http://schemas.openxmlformats.org/officeDocument/2006/relationships/notesSlide" Target="../notesSlides/notesSlide38.xml"/><Relationship Id="R69aca86a609f48ba" Type="http://schemas.openxmlformats.org/officeDocument/2006/relationships/hyperlink" Target="https://aacrjournals.org/cancerres/article/86/7_Supplement/110/775848" TargetMode="External"/><Relationship Id="R704a201b981949d8" Type="http://schemas.openxmlformats.org/officeDocument/2006/relationships/hyperlink" Target="https://oncodaily.com/voices/lung-cancer-509064" TargetMode="External"/><Relationship Id="R77a7f441ca504e06" Type="http://schemas.openxmlformats.org/officeDocument/2006/relationships/hyperlink" Target="https://aacrjournals.org/cancerres/article/86/7_Supplement/110/775848" TargetMode="External"/><Relationship Id="Rad3edfdaea8848fb" Type="http://schemas.openxmlformats.org/officeDocument/2006/relationships/hyperlink" Target="https://pubmed.ncbi.nlm.nih.gov/42001597/" TargetMode="External"/><Relationship Id="Rc3bd29cb34034dd4" Type="http://schemas.openxmlformats.org/officeDocument/2006/relationships/hyperlink" Target="https://ascopubs.org/doi/10.1200/JCO.2026.44.16_suppl.8517" TargetMode="External"/><Relationship Id="Rd7d90c25b19a4b91" Type="http://schemas.openxmlformats.org/officeDocument/2006/relationships/hyperlink" Target="https://profiles.hopkinsmedicine.org/provider/marta-c-delaney/2701814" TargetMode="External"/><Relationship Id="Re505aa2897c34dee" Type="http://schemas.openxmlformats.org/officeDocument/2006/relationships/hyperlink" Target="https://pubmed.ncbi.nlm.nih.gov/38975613/" TargetMode="External"/><Relationship Id="Reea446664a97431d" Type="http://schemas.openxmlformats.org/officeDocument/2006/relationships/hyperlink" Target="https://profiles.hopkinsmedicine.org/provider/marta-c-delaney/2701814" TargetMode="External"/></Relationships>
</file>

<file path=ppt/slides/_rels/slide39.xml.rels><?xml version='1.0' encoding='UTF-8' standalone='yes'?>
<Relationships xmlns="http://schemas.openxmlformats.org/package/2006/relationships"><Relationship Id="R053ee2b9707a480e" Type="http://schemas.openxmlformats.org/officeDocument/2006/relationships/hyperlink" Target="https://pubmed.ncbi.nlm.nih.gov/39998620/" TargetMode="External"/><Relationship Id="R17b04623137045d5" Type="http://schemas.openxmlformats.org/officeDocument/2006/relationships/hyperlink" Target="https://www.onclive.com/view/future-directions-beyond-osimertinib-in-egfr-mutant-nsclc" TargetMode="External"/><Relationship Id="R17e00b63ffe74cda" Type="http://schemas.openxmlformats.org/officeDocument/2006/relationships/hyperlink" Target="https://www.medscape.org/viewarticle/unveiling-latest-updates-egfr-mutated-advanced-nsclc-2025a1000595" TargetMode="External"/><Relationship Id="R1ebac541af58408a" Type="http://schemas.openxmlformats.org/officeDocument/2006/relationships/hyperlink" Target="https://primeinc.org/faculty-biography/marta-c-delaney-md-4882" TargetMode="External"/><Relationship Id="R1f6847014b9b447b" Type="http://schemas.openxmlformats.org/officeDocument/2006/relationships/hyperlink" Target="https://primeinc.org/faculty-biography/marta-c-delaney-md-4882" TargetMode="External"/><Relationship Id="R239a5e0d2c964571" Type="http://schemas.openxmlformats.org/officeDocument/2006/relationships/hyperlink" Target="https://pubmed.ncbi.nlm.nih.gov/42385104/" TargetMode="External"/><Relationship Id="R534892c96331482e" Type="http://schemas.openxmlformats.org/officeDocument/2006/relationships/hyperlink" Target="https://pubmed.ncbi.nlm.nih.gov/42385104/" TargetMode="External"/><Relationship Id="R7430bae385a443b6" Type="http://schemas.openxmlformats.org/officeDocument/2006/relationships/hyperlink" Target="https://pubmed.ncbi.nlm.nih.gov/42804730/" TargetMode="External"/><Relationship Id="R7ab324848f8840f4" Type="http://schemas.openxmlformats.org/officeDocument/2006/relationships/hyperlink" Target="https://www.medscape.org/viewarticle/unveiling-latest-updates-egfr-mutated-advanced-nsclc-2025a1000595" TargetMode="External"/><Relationship Id="R9b751c4529d64786" Type="http://schemas.openxmlformats.org/officeDocument/2006/relationships/notesSlide" Target="../notesSlides/notesSlide39.xml"/><Relationship Id="Ra0bcbde41602416b" Type="http://schemas.openxmlformats.org/officeDocument/2006/relationships/hyperlink" Target="https://www.onclive.com/view/future-directions-beyond-osimertinib-in-egfr-mutant-nsclc" TargetMode="External"/><Relationship Id="Raa2ba3976bf44666" Type="http://schemas.openxmlformats.org/officeDocument/2006/relationships/hyperlink" Target="https://pubmed.ncbi.nlm.nih.gov/39998620/" TargetMode="External"/><Relationship Id="Rc90927da35ee4ea9" Type="http://schemas.openxmlformats.org/officeDocument/2006/relationships/hyperlink" Target="https://pubmed.ncbi.nlm.nih.gov/42804730/" TargetMode="External"/><Relationship Id="Rd1e060bfc3244b8b" Type="http://schemas.openxmlformats.org/officeDocument/2006/relationships/hyperlink" Target="https://pubmed.ncbi.nlm.nih.gov/42385104/" TargetMode="External"/><Relationship Id="Rdc5f9f9e6a244e1b" Type="http://schemas.openxmlformats.org/officeDocument/2006/relationships/hyperlink" Target="https://pubmed.ncbi.nlm.nih.gov/42804730/" TargetMode="External"/><Relationship Id="Rf856b316f58e49a3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0c62fe05fd984cf2" Type="http://schemas.openxmlformats.org/officeDocument/2006/relationships/hyperlink" Target="https://pubmed.ncbi.nlm.nih.gov/41985129/" TargetMode="External"/><Relationship Id="R18521934588d4735" Type="http://schemas.openxmlformats.org/officeDocument/2006/relationships/hyperlink" Target="https://www.fredhutch.org/en/people/b/irene-halvorsen.html" TargetMode="External"/><Relationship Id="R18c55dd2d43844c8" Type="http://schemas.openxmlformats.org/officeDocument/2006/relationships/hyperlink" Target="https://investors.nuvalent.com/2025-04-23-Nuvalent-to-Present-Trial-in-Progress-Posters-for-the-ALKAZAR-Trial-of-Neladalkib-and-HEROEX-1-Trial-of-NVL-330-at-the-2025-American-Society-of-Clinical-Oncology-Annual-Meeting" TargetMode="External"/><Relationship Id="R23030e220f2c48ce" Type="http://schemas.openxmlformats.org/officeDocument/2006/relationships/hyperlink" Target="https://registration.gotoper.com/winter-lung-2026/agenda/speakers/3827851" TargetMode="External"/><Relationship Id="R453f152d1ebd42b6" Type="http://schemas.openxmlformats.org/officeDocument/2006/relationships/hyperlink" Target="https://ascopost.com/videos/iaslc-wclc-2025/egfr-mutated-nsclc-subcutaneous-amivantamab-plus-lazertinib/" TargetMode="External"/><Relationship Id="R5e618e94526f4931" Type="http://schemas.openxmlformats.org/officeDocument/2006/relationships/hyperlink" Target="https://pubmed.ncbi.nlm.nih.gov/42207168/" TargetMode="External"/><Relationship Id="R6daaf65224ef46b2" Type="http://schemas.openxmlformats.org/officeDocument/2006/relationships/notesSlide" Target="../notesSlides/notesSlide40.xml"/><Relationship Id="R74673051639d4d5f" Type="http://schemas.openxmlformats.org/officeDocument/2006/relationships/slideLayout" Target="../slideLayouts/slideLayout1.xml"/><Relationship Id="R8c4eda787a2341bc" Type="http://schemas.openxmlformats.org/officeDocument/2006/relationships/hyperlink" Target="https://investors.nuvalent.com/2025-04-23-Nuvalent-to-Present-Trial-in-Progress-Posters-for-the-ALKAZAR-Trial-of-Neladalkib-and-HEROEX-1-Trial-of-NVL-330-at-the-2025-American-Society-of-Clinical-Oncology-Annual-Meeting" TargetMode="External"/><Relationship Id="R9646428a211c4a9a" Type="http://schemas.openxmlformats.org/officeDocument/2006/relationships/hyperlink" Target="https://pubmed.ncbi.nlm.nih.gov/42207168/" TargetMode="External"/><Relationship Id="Rb92ce56d85134226" Type="http://schemas.openxmlformats.org/officeDocument/2006/relationships/hyperlink" Target="https://www.fredhutch.org/en/people/b/irene-halvorsen.html" TargetMode="External"/><Relationship Id="Rd64aaa0116514f81" Type="http://schemas.openxmlformats.org/officeDocument/2006/relationships/hyperlink" Target="https://investors.nuvalent.com/2025-04-23-Nuvalent-to-Present-Trial-in-Progress-Posters-for-the-ALKAZAR-Trial-of-Neladalkib-and-HEROEX-1-Trial-of-NVL-330-at-the-2025-American-Society-of-Clinical-Oncology-Annual-Meeting" TargetMode="External"/><Relationship Id="Re453c9276fa24d3c" Type="http://schemas.openxmlformats.org/officeDocument/2006/relationships/hyperlink" Target="https://pubmed.ncbi.nlm.nih.gov/42207168/" TargetMode="External"/><Relationship Id="Re775e80e2baf40ee" Type="http://schemas.openxmlformats.org/officeDocument/2006/relationships/hyperlink" Target="https://pubmed.ncbi.nlm.nih.gov/41985129/" TargetMode="External"/><Relationship Id="Ree53b214c1174d2d" Type="http://schemas.openxmlformats.org/officeDocument/2006/relationships/hyperlink" Target="https://registration.gotoper.com/winter-lung-2026/agenda/speakers/3827851" TargetMode="External"/><Relationship Id="Rf2e5f8cfd2d94642" Type="http://schemas.openxmlformats.org/officeDocument/2006/relationships/hyperlink" Target="https://ascopost.com/videos/iaslc-wclc-2025/egfr-mutated-nsclc-subcutaneous-amivantamab-plus-lazertinib/" TargetMode="External"/><Relationship Id="Rfb06b07fc0fb4d8c" Type="http://schemas.openxmlformats.org/officeDocument/2006/relationships/hyperlink" Target="https://investors.nuvalent.com/2025-04-23-Nuvalent-to-Present-Trial-in-Progress-Posters-for-the-ALKAZAR-Trial-of-Neladalkib-and-HEROEX-1-Trial-of-NVL-330-at-the-2025-American-Society-of-Clinical-Oncology-Annual-Meeting" TargetMode="External"/></Relationships>
</file>

<file path=ppt/slides/_rels/slide41.xml.rels><?xml version='1.0' encoding='UTF-8' standalone='yes'?>
<Relationships xmlns="http://schemas.openxmlformats.org/package/2006/relationships"><Relationship Id="R07e79d18b5ef4876" Type="http://schemas.openxmlformats.org/officeDocument/2006/relationships/hyperlink" Target="https://pubmed.ncbi.nlm.nih.gov/41537704/" TargetMode="External"/><Relationship Id="R13e8a44e316e4757" Type="http://schemas.openxmlformats.org/officeDocument/2006/relationships/hyperlink" Target="https://registration.gotoper.com/a-new-era-of-targeted-therapy-for-advanced-nsclc-exploring-future-directions-for-bispecific-antibodies-and-adcs/agenda/speakers/3762503" TargetMode="External"/><Relationship Id="R162617a015744ccf" Type="http://schemas.openxmlformats.org/officeDocument/2006/relationships/hyperlink" Target="https://registration.gotoper.com/a-new-era-of-targeted-therapy-for-advanced-nsclc-exploring-future-directions-for-bispecific-antibodies-and-adcs/agenda/speakers/3762503" TargetMode="External"/><Relationship Id="R2467b6ac915b4175" Type="http://schemas.openxmlformats.org/officeDocument/2006/relationships/hyperlink" Target="https://www.eventbrite.com/e/2026-lung-cancer-patient-empowerment-webinar-tickets-1995038461744" TargetMode="External"/><Relationship Id="R26eb5695a6c949d9" Type="http://schemas.openxmlformats.org/officeDocument/2006/relationships/hyperlink" Target="https://pubmed.ncbi.nlm.nih.gov/41886723/" TargetMode="External"/><Relationship Id="R326776aab0bc47bb" Type="http://schemas.openxmlformats.org/officeDocument/2006/relationships/slideLayout" Target="../slideLayouts/slideLayout1.xml"/><Relationship Id="R3536588d59414089" Type="http://schemas.openxmlformats.org/officeDocument/2006/relationships/hyperlink" Target="https://pubmed.ncbi.nlm.nih.gov/41886723/" TargetMode="External"/><Relationship Id="R4fd3511f15b64d45" Type="http://schemas.openxmlformats.org/officeDocument/2006/relationships/hyperlink" Target="https://pubmed.ncbi.nlm.nih.gov/41886723/" TargetMode="External"/><Relationship Id="R51b14e39baaf4484" Type="http://schemas.openxmlformats.org/officeDocument/2006/relationships/notesSlide" Target="../notesSlides/notesSlide41.xml"/><Relationship Id="R54a73e6d817c4702" Type="http://schemas.openxmlformats.org/officeDocument/2006/relationships/hyperlink" Target="https://registration.gotoper.com/a-new-era-of-targeted-therapy-for-advanced-nsclc-exploring-future-directions-for-bispecific-antibodies-and-adcs/agenda/speakers/3762503" TargetMode="External"/><Relationship Id="R61af34c465bb44c0" Type="http://schemas.openxmlformats.org/officeDocument/2006/relationships/hyperlink" Target="https://binaytara.org/news/education/2025-seattle-lung-cancer-conference-highlights" TargetMode="External"/><Relationship Id="R6f970f21b45f42f8" Type="http://schemas.openxmlformats.org/officeDocument/2006/relationships/hyperlink" Target="https://pubmed.ncbi.nlm.nih.gov/42126003/" TargetMode="External"/><Relationship Id="R84a17dd4fb6f442a" Type="http://schemas.openxmlformats.org/officeDocument/2006/relationships/hyperlink" Target="https://www.eventbrite.com/e/2026-lung-cancer-patient-empowerment-webinar-tickets-1995038461744" TargetMode="External"/><Relationship Id="R973f872a7bcb471f" Type="http://schemas.openxmlformats.org/officeDocument/2006/relationships/hyperlink" Target="https://pubmed.ncbi.nlm.nih.gov/41537704/" TargetMode="External"/><Relationship Id="R9893350333ce49a7" Type="http://schemas.openxmlformats.org/officeDocument/2006/relationships/hyperlink" Target="https://pubmed.ncbi.nlm.nih.gov/42126003/" TargetMode="External"/><Relationship Id="Ra7369b624d3248b9" Type="http://schemas.openxmlformats.org/officeDocument/2006/relationships/hyperlink" Target="https://binaytara.org/news/education/2025-seattle-lung-cancer-conference-highlights" TargetMode="External"/><Relationship Id="Rc2716c5ff423496b" Type="http://schemas.openxmlformats.org/officeDocument/2006/relationships/hyperlink" Target="https://pubmed.ncbi.nlm.nih.gov/41537704/" TargetMode="External"/><Relationship Id="Rd97c5b58bd754c10" Type="http://schemas.openxmlformats.org/officeDocument/2006/relationships/hyperlink" Target="https://registration.gotoper.com/a-new-era-of-targeted-therapy-for-advanced-nsclc-exploring-future-directions-for-bispecific-antibodies-and-adcs/agenda/speakers/3762503" TargetMode="External"/></Relationships>
</file>

<file path=ppt/slides/_rels/slide42.xml.rels><?xml version='1.0' encoding='UTF-8' standalone='yes'?>
<Relationships xmlns="http://schemas.openxmlformats.org/package/2006/relationships"><Relationship Id="R06b59a7d659742e4" Type="http://schemas.openxmlformats.org/officeDocument/2006/relationships/hyperlink" Target="https://education.musc.edu/muscapps/facultydirectory/castellan-roy" TargetMode="External"/><Relationship Id="R070ebf295d6b4771" Type="http://schemas.openxmlformats.org/officeDocument/2006/relationships/hyperlink" Target="https://www.ovid.com/journals/chst/pdf/10.1016/j.chest.2025.07.2676~evaluation-of-an-artificial-intelligence-generated-brock" TargetMode="External"/><Relationship Id="R11cc73ed975d4092" Type="http://schemas.openxmlformats.org/officeDocument/2006/relationships/slideLayout" Target="../slideLayouts/slideLayout1.xml"/><Relationship Id="R4ae42aee544b44d1" Type="http://schemas.openxmlformats.org/officeDocument/2006/relationships/hyperlink" Target="https://www.ovid.com/journals/chst/pdf/10.1016/j.chest.2025.07.2676~evaluation-of-an-artificial-intelligence-generated-brock" TargetMode="External"/><Relationship Id="R4c1265e84c6642ac" Type="http://schemas.openxmlformats.org/officeDocument/2006/relationships/hyperlink" Target="https://pubmed.ncbi.nlm.nih.gov/41639379/" TargetMode="External"/><Relationship Id="R550ba0b0baf34c09" Type="http://schemas.openxmlformats.org/officeDocument/2006/relationships/hyperlink" Target="https://reachmd.com/programs/deep-breaths-updates-chest/understanding-extensive-stage-small-cell-lung-cancer-advancements-and-ongoing-challenges/32973/" TargetMode="External"/><Relationship Id="R628056c706b547c7" Type="http://schemas.openxmlformats.org/officeDocument/2006/relationships/hyperlink" Target="https://reachmd.com/programs/deep-breaths-updates-chest/understanding-extensive-stage-small-cell-lung-cancer-advancements-and-ongoing-challenges/32973/" TargetMode="External"/><Relationship Id="R6b27e9f0056b4bfd" Type="http://schemas.openxmlformats.org/officeDocument/2006/relationships/hyperlink" Target="https://www.iaslc.org/sites/default/files/2024-09/2024 MaTOS Agenda 8.23.24lg-cc.pdf" TargetMode="External"/><Relationship Id="R704145e8fcbe4d62" Type="http://schemas.openxmlformats.org/officeDocument/2006/relationships/hyperlink" Target="https://www.iaslc.org/sites/default/files/2024-09/2024 MaTOS Agenda 8.23.24lg-cc.pdf" TargetMode="External"/><Relationship Id="R9128d06aa6974107" Type="http://schemas.openxmlformats.org/officeDocument/2006/relationships/notesSlide" Target="../notesSlides/notesSlide42.xml"/><Relationship Id="Rb9e73c1fd30341d5" Type="http://schemas.openxmlformats.org/officeDocument/2006/relationships/hyperlink" Target="https://pubmed.ncbi.nlm.nih.gov/41639379/" TargetMode="External"/><Relationship Id="Rc7af7fb754004c6a" Type="http://schemas.openxmlformats.org/officeDocument/2006/relationships/hyperlink" Target="https://reachmd.com/programs/deep-breaths-updates-chest/understanding-extensive-stage-small-cell-lung-cancer-advancements-and-ongoing-challenges/32973/" TargetMode="External"/><Relationship Id="Rd5d4d7777d3b41ad" Type="http://schemas.openxmlformats.org/officeDocument/2006/relationships/hyperlink" Target="https://www.onclive.com/view/dr-halvorsen-on-the-clinical-utility-of-zongertinib-in-previously-treated-her2-mutant-nsclc" TargetMode="External"/><Relationship Id="Readfdabfc2af44a7" Type="http://schemas.openxmlformats.org/officeDocument/2006/relationships/hyperlink" Target="https://education.musc.edu/muscapps/facultydirectory/castellan-roy" TargetMode="External"/><Relationship Id="Rfe799838b924485a" Type="http://schemas.openxmlformats.org/officeDocument/2006/relationships/hyperlink" Target="https://www.onclive.com/view/dr-halvorsen-on-the-clinical-utility-of-zongertinib-in-previously-treated-her2-mutant-nsclc" TargetMode="External"/></Relationships>
</file>

<file path=ppt/slides/_rels/slide43.xml.rels><?xml version='1.0' encoding='UTF-8' standalone='yes'?>
<Relationships xmlns="http://schemas.openxmlformats.org/package/2006/relationships"><Relationship Id="R0766069c0fad473a" Type="http://schemas.openxmlformats.org/officeDocument/2006/relationships/hyperlink" Target="https://pmc.ncbi.nlm.nih.gov/articles/PMC13037568/" TargetMode="External"/><Relationship Id="R26075bff91ee45de" Type="http://schemas.openxmlformats.org/officeDocument/2006/relationships/hyperlink" Target="https://nlcrt.org/people/roy-a-castellan-md-ms/" TargetMode="External"/><Relationship Id="R366267af06834284" Type="http://schemas.openxmlformats.org/officeDocument/2006/relationships/hyperlink" Target="https://pmc.ncbi.nlm.nih.gov/articles/PMC13235500/" TargetMode="External"/><Relationship Id="R39ba537c7c5a4d80" Type="http://schemas.openxmlformats.org/officeDocument/2006/relationships/hyperlink" Target="https://www.southcarolinapublicradio.org/show/health-focus/2026-08-17/research-regarding-advanced-lung-cancer-patients-and-treatment" TargetMode="External"/><Relationship Id="R3b4b3575279b4164" Type="http://schemas.openxmlformats.org/officeDocument/2006/relationships/hyperlink" Target="https://pmc.ncbi.nlm.nih.gov/articles/PMC13235500/" TargetMode="External"/><Relationship Id="R5859383d0f794e40" Type="http://schemas.openxmlformats.org/officeDocument/2006/relationships/notesSlide" Target="../notesSlides/notesSlide43.xml"/><Relationship Id="R63e06918b65d4986" Type="http://schemas.openxmlformats.org/officeDocument/2006/relationships/hyperlink" Target="https://prodweb02.chestnet.org/guidelines-and-topic-collections/media-galleries/chest-journal-podcast/outcomes-from-more-than-1-million-people-screened-for-lung-cancer-with-low-dose-ct-imaging" TargetMode="External"/><Relationship Id="R7e84844d03944413" Type="http://schemas.openxmlformats.org/officeDocument/2006/relationships/hyperlink" Target="https://prodweb02.chestnet.org/guidelines-and-topic-collections/media-galleries/chest-journal-podcast/outcomes-from-more-than-1-million-people-screened-for-lung-cancer-with-low-dose-ct-imaging" TargetMode="External"/><Relationship Id="R8e51eab47d4d42d4" Type="http://schemas.openxmlformats.org/officeDocument/2006/relationships/hyperlink" Target="https://nlcrt.org/people/roy-a-castellan-md-ms/" TargetMode="External"/><Relationship Id="R92dd15e76e364761" Type="http://schemas.openxmlformats.org/officeDocument/2006/relationships/hyperlink" Target="https://www.atsconferencenews.org/presidents-symposium-details-tremendous-progress-bright-future-for-lung-cancer-care/" TargetMode="External"/><Relationship Id="R95c5957d64894f28" Type="http://schemas.openxmlformats.org/officeDocument/2006/relationships/slideLayout" Target="../slideLayouts/slideLayout1.xml"/><Relationship Id="Ra2f3b7831d164ff8" Type="http://schemas.openxmlformats.org/officeDocument/2006/relationships/hyperlink" Target="https://www.atsconferencenews.org/presidents-symposium-details-tremendous-progress-bright-future-for-lung-cancer-care/" TargetMode="External"/><Relationship Id="Rb0c2178e73ca40d8" Type="http://schemas.openxmlformats.org/officeDocument/2006/relationships/hyperlink" Target="https://www.southcarolinapublicradio.org/show/health-focus/2026-08-17/research-regarding-advanced-lung-cancer-patients-and-treatment" TargetMode="External"/><Relationship Id="Rc600f3deebab4476" Type="http://schemas.openxmlformats.org/officeDocument/2006/relationships/hyperlink" Target="https://prodweb02.chestnet.org/guidelines-and-topic-collections/media-galleries/chest-journal-podcast/outcomes-from-more-than-1-million-people-screened-for-lung-cancer-with-low-dose-ct-imaging" TargetMode="External"/><Relationship Id="Rc7ec862f944346c5" Type="http://schemas.openxmlformats.org/officeDocument/2006/relationships/hyperlink" Target="https://prodweb02.chestnet.org/guidelines-and-topic-collections/media-galleries/chest-journal-podcast/outcomes-from-more-than-1-million-people-screened-for-lung-cancer-with-low-dose-ct-imaging" TargetMode="External"/><Relationship Id="Rf66efdbfc35c4364" Type="http://schemas.openxmlformats.org/officeDocument/2006/relationships/hyperlink" Target="https://pmc.ncbi.nlm.nih.gov/articles/PMC13037568/" TargetMode="External"/></Relationships>
</file>

<file path=ppt/slides/_rels/slide44.xml.rels><?xml version='1.0' encoding='UTF-8' standalone='yes'?>
<Relationships xmlns="http://schemas.openxmlformats.org/package/2006/relationships"><Relationship Id="R0b82f84d982847c6" Type="http://schemas.openxmlformats.org/officeDocument/2006/relationships/hyperlink" Target="https://europepmc.org/article/MED/40420868" TargetMode="External"/><Relationship Id="R0f01bd22c0e94f24" Type="http://schemas.openxmlformats.org/officeDocument/2006/relationships/hyperlink" Target="https://europepmc.org/article/MED/40420868" TargetMode="External"/><Relationship Id="R0f1fe38b3f854d2b" Type="http://schemas.openxmlformats.org/officeDocument/2006/relationships/hyperlink" Target="https://doi.org/10.1002/cncr.70384" TargetMode="External"/><Relationship Id="R1a28e5dbfde046d1" Type="http://schemas.openxmlformats.org/officeDocument/2006/relationships/hyperlink" Target="https://www.aabronchology.org/navigating-the-path-ahead-preparing-for-life-beyond-ip-fellowship-2026" TargetMode="External"/><Relationship Id="R26629dcd8de84285" Type="http://schemas.openxmlformats.org/officeDocument/2006/relationships/hyperlink" Target="https://doi.org/10.1002/cncr.70384" TargetMode="External"/><Relationship Id="R2e6bbf91655745ee" Type="http://schemas.openxmlformats.org/officeDocument/2006/relationships/hyperlink" Target="https://doi.org/10.1002/cncr.70384" TargetMode="External"/><Relationship Id="R3ce2541696d4486f" Type="http://schemas.openxmlformats.org/officeDocument/2006/relationships/hyperlink" Target="https://wclc.iaslc.org/archive-wclc-2024/" TargetMode="External"/><Relationship Id="R40006210793a4b7b" Type="http://schemas.openxmlformats.org/officeDocument/2006/relationships/hyperlink" Target="https://www.aabronchology.org/navigating-the-path-ahead-preparing-for-life-beyond-ip-fellowship-2026" TargetMode="External"/><Relationship Id="R52915099a7414472" Type="http://schemas.openxmlformats.org/officeDocument/2006/relationships/hyperlink" Target="https://europepmc.org/article/MED/42685318" TargetMode="External"/><Relationship Id="R58e8e8f2fe124cad" Type="http://schemas.openxmlformats.org/officeDocument/2006/relationships/hyperlink" Target="https://wclc.iaslc.org/archive-wclc-2024/" TargetMode="External"/><Relationship Id="R8f865c05266b4691" Type="http://schemas.openxmlformats.org/officeDocument/2006/relationships/hyperlink" Target="https://investors.biodesix.com/news-releases/news-release-details/biodesix-announces-ats-2026-presentations-providing-real-world" TargetMode="External"/><Relationship Id="Ra3b7a9de391446ea" Type="http://schemas.openxmlformats.org/officeDocument/2006/relationships/hyperlink" Target="https://europepmc.org/article/MED/42685318" TargetMode="External"/><Relationship Id="Ra919e5463e734702" Type="http://schemas.openxmlformats.org/officeDocument/2006/relationships/hyperlink" Target="https://investors.biodesix.com/news-releases/news-release-details/biodesix-announces-ats-2026-presentations-providing-real-world" TargetMode="External"/><Relationship Id="Rc1d4518abaaa45a5" Type="http://schemas.openxmlformats.org/officeDocument/2006/relationships/hyperlink" Target="https://www.accc-cancer.org/authors/castellan" TargetMode="External"/><Relationship Id="Rc6166ed247764345" Type="http://schemas.openxmlformats.org/officeDocument/2006/relationships/slideLayout" Target="../slideLayouts/slideLayout1.xml"/><Relationship Id="Rc65450cb0c7b4d70" Type="http://schemas.openxmlformats.org/officeDocument/2006/relationships/hyperlink" Target="https://www.accc-cancer.org/authors/castellan" TargetMode="External"/><Relationship Id="Rf3a157c720414d7a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064536ac78ad42fa" Type="http://schemas.openxmlformats.org/officeDocument/2006/relationships/hyperlink" Target="https://www.uchicagomedicine.org/find-a-physician/physician/dorian-petrescu" TargetMode="External"/><Relationship Id="R0742734fcb6b44be" Type="http://schemas.openxmlformats.org/officeDocument/2006/relationships/hyperlink" Target="https://europepmc.org/article/MED/42392503" TargetMode="External"/><Relationship Id="R2ba8bdd54b0c4041" Type="http://schemas.openxmlformats.org/officeDocument/2006/relationships/slideLayout" Target="../slideLayouts/slideLayout1.xml"/><Relationship Id="R39e372dc5e804bc9" Type="http://schemas.openxmlformats.org/officeDocument/2006/relationships/hyperlink" Target="https://aabipconference.com/conference-committees/" TargetMode="External"/><Relationship Id="R3d2fa2a7403c43b4" Type="http://schemas.openxmlformats.org/officeDocument/2006/relationships/hyperlink" Target="https://europepmc.org/article/MED/40882700" TargetMode="External"/><Relationship Id="R3d8599a3c8374562" Type="http://schemas.openxmlformats.org/officeDocument/2006/relationships/hyperlink" Target="https://europepmc.org/article/MED/41402985" TargetMode="External"/><Relationship Id="R4ec967ee924440b7" Type="http://schemas.openxmlformats.org/officeDocument/2006/relationships/hyperlink" Target="https://europepmc.org/article/MED/41402985" TargetMode="External"/><Relationship Id="R54cc878efe1445ec" Type="http://schemas.openxmlformats.org/officeDocument/2006/relationships/hyperlink" Target="https://cdn.wabip.com/wp-content/downloads/newsletter/WABIP_Newsletter_2025_Issue3.pdf" TargetMode="External"/><Relationship Id="R5e6be9dc8d084b64" Type="http://schemas.openxmlformats.org/officeDocument/2006/relationships/hyperlink" Target="https://aabipconference.com/conference-committees/" TargetMode="External"/><Relationship Id="R73860c1fcabe4902" Type="http://schemas.openxmlformats.org/officeDocument/2006/relationships/hyperlink" Target="https://www.uchicagomedicine.org/find-a-physician/physician/dorian-petrescu" TargetMode="External"/><Relationship Id="R8d3ac2697806440a" Type="http://schemas.openxmlformats.org/officeDocument/2006/relationships/hyperlink" Target="https://aabip2025.kenes.com/aabip-2025-workshop-and-ask-the-expert-description/" TargetMode="External"/><Relationship Id="R907156273c734995" Type="http://schemas.openxmlformats.org/officeDocument/2006/relationships/hyperlink" Target="https://cdn.wabip.com/wp-content/downloads/newsletter/WABIP_Newsletter_2025_Issue3.pdf" TargetMode="External"/><Relationship Id="Rac4e035073b94a6c" Type="http://schemas.openxmlformats.org/officeDocument/2006/relationships/hyperlink" Target="https://europepmc.org/article/MED/42392503" TargetMode="External"/><Relationship Id="Rb01da27654164756" Type="http://schemas.openxmlformats.org/officeDocument/2006/relationships/hyperlink" Target="https://europepmc.org/article/MED/40882700" TargetMode="External"/><Relationship Id="Rc6c24561f7bf4338" Type="http://schemas.openxmlformats.org/officeDocument/2006/relationships/hyperlink" Target="https://aabip2025.kenes.com/aabip-2025-workshop-and-ask-the-expert-description/" TargetMode="External"/><Relationship Id="Ree7d713f8de94060" Type="http://schemas.openxmlformats.org/officeDocument/2006/relationships/hyperlink" Target="https://europepmc.org/article/MED/40882700" TargetMode="External"/><Relationship Id="Rf3580175e93b4241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2182d21c35d942f2" Type="http://schemas.openxmlformats.org/officeDocument/2006/relationships/hyperlink" Target="https://europepmc.org/article/MED/42544772" TargetMode="External"/><Relationship Id="R29b13b476a5b49cc" Type="http://schemas.openxmlformats.org/officeDocument/2006/relationships/hyperlink" Target="https://aabip.memberclicks.net/tips-for-a-successful-ip-training-2025" TargetMode="External"/><Relationship Id="R3a295ffa50a64c7a" Type="http://schemas.openxmlformats.org/officeDocument/2006/relationships/hyperlink" Target="https://www.chestnet.org/membership-and-community/leadership/committees" TargetMode="External"/><Relationship Id="R40e6dd4edd714ab1" Type="http://schemas.openxmlformats.org/officeDocument/2006/relationships/hyperlink" Target="https://www.aabronchology.org/index.php?servId=11019&amp;showall=1&amp;option=com_content&amp;id=440" TargetMode="External"/><Relationship Id="R541e03d3d3a749b7" Type="http://schemas.openxmlformats.org/officeDocument/2006/relationships/hyperlink" Target="https://ce.advocatehealth.org/content/4th-annual-state-art-lung-nodule-symposium-2025-current-perspectives-future-directions" TargetMode="External"/><Relationship Id="R55d2a0c756024c7c" Type="http://schemas.openxmlformats.org/officeDocument/2006/relationships/hyperlink" Target="https://www.aabronchology.org/index.php?servId=11019&amp;showall=1&amp;option=com_content&amp;id=440" TargetMode="External"/><Relationship Id="R666d58303c6643fe" Type="http://schemas.openxmlformats.org/officeDocument/2006/relationships/hyperlink" Target="https://europepmc.org/article/MED/42544772" TargetMode="External"/><Relationship Id="R6b1da81a3493481d" Type="http://schemas.openxmlformats.org/officeDocument/2006/relationships/hyperlink" Target="https://europepmc.org/article/MED/41571025" TargetMode="External"/><Relationship Id="R6d43b8bf639b475c" Type="http://schemas.openxmlformats.org/officeDocument/2006/relationships/hyperlink" Target="https://ce.advocatehealth.org/content/4th-annual-state-art-lung-nodule-symposium-2025-current-perspectives-future-directions" TargetMode="External"/><Relationship Id="R78ac0bcab56e4796" Type="http://schemas.openxmlformats.org/officeDocument/2006/relationships/hyperlink" Target="https://europepmc.org/article/MED/41571025" TargetMode="External"/><Relationship Id="R88fe62cfa6ca4d94" Type="http://schemas.openxmlformats.org/officeDocument/2006/relationships/hyperlink" Target="https://www.chestnet.org/membership-and-community/leadership/committees" TargetMode="External"/><Relationship Id="Ra833179054bc4ab1" Type="http://schemas.openxmlformats.org/officeDocument/2006/relationships/hyperlink" Target="https://europepmc.org/article/MED/41813299" TargetMode="External"/><Relationship Id="Ra98550c6998746db" Type="http://schemas.openxmlformats.org/officeDocument/2006/relationships/hyperlink" Target="https://aabip.memberclicks.net/tips-for-a-successful-ip-training-2025" TargetMode="External"/><Relationship Id="Rc15cb5e9e03a42c2" Type="http://schemas.openxmlformats.org/officeDocument/2006/relationships/notesSlide" Target="../notesSlides/notesSlide46.xml"/><Relationship Id="Rc75d6280c1844ab9" Type="http://schemas.openxmlformats.org/officeDocument/2006/relationships/hyperlink" Target="https://europepmc.org/article/MED/41813299" TargetMode="External"/><Relationship Id="Re033030d8f9646a7" Type="http://schemas.openxmlformats.org/officeDocument/2006/relationships/slideLayout" Target="../slideLayouts/slideLayout1.xml"/></Relationships>
</file>

<file path=ppt/slides/_rels/slide47.xml.rels><?xml version='1.0' encoding='UTF-8' standalone='yes'?>
<Relationships xmlns="http://schemas.openxmlformats.org/package/2006/relationships"><Relationship Id="R25b5049358a0418e" Type="http://schemas.openxmlformats.org/officeDocument/2006/relationships/hyperlink" Target="https://aabipconference2027.kgstaging.com/" TargetMode="External"/><Relationship Id="R3b3b5162d0bf44fb" Type="http://schemas.openxmlformats.org/officeDocument/2006/relationships/hyperlink" Target="https://www.mskcc.org/cancer-care/doctors/edmund-m-rusk" TargetMode="External"/><Relationship Id="R5a6e879bd4514364" Type="http://schemas.openxmlformats.org/officeDocument/2006/relationships/hyperlink" Target="https://www.uchicagomedicine.org/find-a-physician/physician/arun-mehta" TargetMode="External"/><Relationship Id="R67cd84d4b78a495c" Type="http://schemas.openxmlformats.org/officeDocument/2006/relationships/hyperlink" Target="https://www.noahmed.com/hubfs/Events/2024/Flyer Final Lung Nodule Symposium 11-22-24.pdf?hsLang=en" TargetMode="External"/><Relationship Id="R6a03e6d1ca244ebe" Type="http://schemas.openxmlformats.org/officeDocument/2006/relationships/hyperlink" Target="https://video.ambuusa.com/dr-arun-mehta-shares-his-experience" TargetMode="External"/><Relationship Id="R795aec4a275d4b9a" Type="http://schemas.openxmlformats.org/officeDocument/2006/relationships/hyperlink" Target="https://video.ambuusa.com/dr-arun-mehta-shares-his-experience" TargetMode="External"/><Relationship Id="R7dd37e3ed32b468a" Type="http://schemas.openxmlformats.org/officeDocument/2006/relationships/slideLayout" Target="../slideLayouts/slideLayout1.xml"/><Relationship Id="R8a05156ea4904814" Type="http://schemas.openxmlformats.org/officeDocument/2006/relationships/hyperlink" Target="https://aabipconference2027.kgstaging.com/" TargetMode="External"/><Relationship Id="R8fdeafb13100449d" Type="http://schemas.openxmlformats.org/officeDocument/2006/relationships/notesSlide" Target="../notesSlides/notesSlide47.xml"/><Relationship Id="R9239661939514b28" Type="http://schemas.openxmlformats.org/officeDocument/2006/relationships/hyperlink" Target="https://assets.nationbuilder.com/gtc/pages/476/attachments/original/1761166876/GTC_FallSymp25_Program___Agenda_v12.pdf?1761166876" TargetMode="External"/><Relationship Id="Ra7d1631e0ec74db1" Type="http://schemas.openxmlformats.org/officeDocument/2006/relationships/hyperlink" Target="https://www.mskcc.org/cancer-care/doctors/edmund-m-rusk" TargetMode="External"/><Relationship Id="Rb20234d3df394a0d" Type="http://schemas.openxmlformats.org/officeDocument/2006/relationships/hyperlink" Target="https://assets.nationbuilder.com/gtc/pages/476/attachments/original/1761166876/GTC_FallSymp25_Program___Agenda_v12.pdf?1761166876" TargetMode="External"/><Relationship Id="Rc4c58e9691c5448c" Type="http://schemas.openxmlformats.org/officeDocument/2006/relationships/hyperlink" Target="https://www.chestnet.org/learning-and-events/events/chest-annual-meeting/awards" TargetMode="External"/><Relationship Id="Rd2889338b3834bdf" Type="http://schemas.openxmlformats.org/officeDocument/2006/relationships/hyperlink" Target="https://www.noahmed.com/hubfs/Events/2024/Flyer Final Lung Nodule Symposium 11-22-24.pdf?hsLang=en" TargetMode="External"/><Relationship Id="Rd5c6fb8b1c96456a" Type="http://schemas.openxmlformats.org/officeDocument/2006/relationships/hyperlink" Target="https://www.uchicagomedicine.org/find-a-physician/physician/arun-mehta" TargetMode="External"/><Relationship Id="Rfbc8cc651c4243de" Type="http://schemas.openxmlformats.org/officeDocument/2006/relationships/hyperlink" Target="https://www.chestnet.org/learning-and-events/events/chest-annual-meeting/awards" TargetMode="External"/></Relationships>
</file>

<file path=ppt/slides/_rels/slide48.xml.rels><?xml version='1.0' encoding='UTF-8' standalone='yes'?>
<Relationships xmlns="http://schemas.openxmlformats.org/package/2006/relationships"><Relationship Id="R15c3302f53624618" Type="http://schemas.openxmlformats.org/officeDocument/2006/relationships/hyperlink" Target="https://www.atsconferencenews.org/final-clinical-year-in-review-session-shares-state-of-the-art-science-in-copd-interventional-pulmonary-medicine-medical-education-and-lung-cancer/" TargetMode="External"/><Relationship Id="R231d01066efe44df" Type="http://schemas.openxmlformats.org/officeDocument/2006/relationships/slideLayout" Target="../slideLayouts/slideLayout1.xml"/><Relationship Id="R237ad6205a254f08" Type="http://schemas.openxmlformats.org/officeDocument/2006/relationships/hyperlink" Target="https://www.atsconferencenews.org/final-clinical-year-in-review-session-shares-state-of-the-art-science-in-copd-interventional-pulmonary-medicine-medical-education-and-lung-cancer/" TargetMode="External"/><Relationship Id="R3e2f2a7018c94781" Type="http://schemas.openxmlformats.org/officeDocument/2006/relationships/hyperlink" Target="https://pubmed.ncbi.nlm.nih.gov/?term=mehta+A%5Bau%5D+AND+Chicago%5Bad%5D&amp;sort=date&amp;size=50" TargetMode="External"/><Relationship Id="R419f21a487b845f4" Type="http://schemas.openxmlformats.org/officeDocument/2006/relationships/hyperlink" Target="https://journal.chestnet.org/article/S0012-3692(25)03377-X/pdf" TargetMode="External"/><Relationship Id="R4b4cf67ae3d641f8" Type="http://schemas.openxmlformats.org/officeDocument/2006/relationships/hyperlink" Target="https://www.youtube.com/watch?v=PrE6DnQkjdk" TargetMode="External"/><Relationship Id="R4f82c2b81f02482e" Type="http://schemas.openxmlformats.org/officeDocument/2006/relationships/notesSlide" Target="../notesSlides/notesSlide48.xml"/><Relationship Id="R54e2887060a54658" Type="http://schemas.openxmlformats.org/officeDocument/2006/relationships/hyperlink" Target="https://www.celltivity.com/resources/use-of-the-vangogh-system-to-assess-for-intra-operative-tissue-adequacy-initial-experience" TargetMode="External"/><Relationship Id="R6bb4fa9d25544697" Type="http://schemas.openxmlformats.org/officeDocument/2006/relationships/hyperlink" Target="https://pubmed.ncbi.nlm.nih.gov/?term=mehta+A%5Bau%5D+AND+Chicago%5Bad%5D&amp;sort=date&amp;size=50" TargetMode="External"/><Relationship Id="R9342261c5b6b45df" Type="http://schemas.openxmlformats.org/officeDocument/2006/relationships/hyperlink" Target="https://www.celltivity.com/resources/use-of-the-vangogh-system-to-assess-for-intra-operative-tissue-adequacy-initial-experience" TargetMode="External"/><Relationship Id="Rb6e8c68c40064407" Type="http://schemas.openxmlformats.org/officeDocument/2006/relationships/hyperlink" Target="https://www.aabronchology.org/committees-sub" TargetMode="External"/><Relationship Id="Rbd4b5a5052ed4ce1" Type="http://schemas.openxmlformats.org/officeDocument/2006/relationships/hyperlink" Target="https://www.youtube.com/watch?v=PrE6DnQkjdk" TargetMode="External"/><Relationship Id="Rcb59d5ea1f4b42b0" Type="http://schemas.openxmlformats.org/officeDocument/2006/relationships/hyperlink" Target="https://www.atsconferencenews.org/final-clinical-year-in-review-session-shares-state-of-the-art-science-in-copd-interventional-pulmonary-medicine-medical-education-and-lung-cancer/" TargetMode="External"/><Relationship Id="Rd8149d05a24043c3" Type="http://schemas.openxmlformats.org/officeDocument/2006/relationships/hyperlink" Target="https://www.drericlim.com/brompton-grand-rounds" TargetMode="External"/><Relationship Id="Re8248f5e80d74ddf" Type="http://schemas.openxmlformats.org/officeDocument/2006/relationships/hyperlink" Target="https://journal.chestnet.org/article/S0012-3692(25)03377-X/pdf" TargetMode="External"/><Relationship Id="Rebd5eae7d75a40d7" Type="http://schemas.openxmlformats.org/officeDocument/2006/relationships/hyperlink" Target="https://www.aabronchology.org/committees-sub" TargetMode="External"/><Relationship Id="Rfd7bc5255c7c4000" Type="http://schemas.openxmlformats.org/officeDocument/2006/relationships/hyperlink" Target="https://www.drericlim.com/brompton-grand-rounds" TargetMode="External"/><Relationship Id="Rff43a99c879c4b7c" Type="http://schemas.openxmlformats.org/officeDocument/2006/relationships/hyperlink" Target="https://www.atsconferencenews.org/final-clinical-year-in-review-session-shares-state-of-the-art-science-in-copd-interventional-pulmonary-medicine-medical-education-and-lung-cancer/" TargetMode="External"/></Relationships>
</file>

<file path=ppt/slides/_rels/slide49.xml.rels><?xml version='1.0' encoding='UTF-8' standalone='yes'?>
<Relationships xmlns="http://schemas.openxmlformats.org/package/2006/relationships"><Relationship Id="R449ef4845d654152" Type="http://schemas.openxmlformats.org/officeDocument/2006/relationships/slideLayout" Target="../slideLayouts/slideLayout1.xml"/><Relationship Id="R643c5e8cbf5e44dd" Type="http://schemas.openxmlformats.org/officeDocument/2006/relationships/hyperlink" Target="https://www.mskcc.org/cancer-care/doctors/colin-j-wexford" TargetMode="External"/><Relationship Id="Rc7aba5c060a14027" Type="http://schemas.openxmlformats.org/officeDocument/2006/relationships/hyperlink" Target="https://www.mskcc.org/cancer-care/doctors/colin-j-wexford" TargetMode="External"/><Relationship Id="Rccb268706baa4f4d" Type="http://schemas.openxmlformats.org/officeDocument/2006/relationships/hyperlink" Target="https://medicine.uchicago.edu/faculty/arun-mehta-md/publications" TargetMode="External"/><Relationship Id="Rd319b3c8e3ed401c" Type="http://schemas.openxmlformats.org/officeDocument/2006/relationships/notesSlide" Target="../notesSlides/notesSlide49.xml"/><Relationship Id="Rda61684ba4e74176" Type="http://schemas.openxmlformats.org/officeDocument/2006/relationships/hyperlink" Target="https://medicine.uchicago.edu/faculty/arun-mehta-md/publications" TargetMode="External"/></Relationships>
</file>

<file path=ppt/slides/_rels/slide50.xml.rels><?xml version='1.0' encoding='UTF-8' standalone='yes'?>
<Relationships xmlns="http://schemas.openxmlformats.org/package/2006/relationships"><Relationship Id="R6df53da054ae4718" Type="http://schemas.openxmlformats.org/officeDocument/2006/relationships/slideLayout" Target="../slideLayouts/slideLayout1.xml"/><Relationship Id="R93b8135a88f842b7" Type="http://schemas.openxmlformats.org/officeDocument/2006/relationships/notesSlide" Target="../notesSlides/notesSlide50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91C3FCB-9D4B-495A-A70F-4F92DBCA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A4ABE0C-EDAA-4402-A1EC-7B73D360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2F2DB268-1B77-4B11-8F22-F5307C140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8C82836F-0EEE-498C-8D67-EC26357D7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0DF9F133-4CF8-432B-A697-CE0B5413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D69787D-BA9C-4BDD-8CA2-4AFB17818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Expert shortlist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DF80248-FB13-44EB-8DFD-52AF8F53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Lung Cancer KOL Search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CA4C94B-F037-4525-9400-C68211058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Engagement: </a:t>
            </a:r>
            <a:r>
              <a:rPr sz="1300">
                <a:solidFill>
                  <a:srgbClr val="18272A"/>
                </a:solidFill>
                <a:latin typeface="Arial"/>
                <a:ea typeface="Arial"/>
                <a:cs typeface="Arial"/>
              </a:rPr>
              <a:t>Advisory board</a:t>
            </a:r>
            <a:endParaRPr sz="13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B2AD145C-1372-42A1-BF83-67C034CE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99132"/>
            <a:ext cx="113284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Objective: </a:t>
            </a:r>
            <a:r>
              <a:rPr sz="1300">
                <a:solidFill>
                  <a:srgbClr val="18272A"/>
                </a:solidFill>
                <a:latin typeface="Arial"/>
                <a:ea typeface="Arial"/>
                <a:cs typeface="Arial"/>
              </a:rPr>
              <a:t>Physicians focusing on lung carcinoma</a:t>
            </a:r>
            <a:endParaRPr sz="13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11794B1-776A-4BC4-98FD-926474C9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505964"/>
            <a:ext cx="113284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Client: </a:t>
            </a:r>
            <a:r>
              <a:rPr sz="1300">
                <a:solidFill>
                  <a:srgbClr val="18272A"/>
                </a:solidFill>
                <a:latin typeface="Arial"/>
                <a:ea typeface="Arial"/>
                <a:cs typeface="Arial"/>
              </a:rPr>
              <a:t>Sample client</a:t>
            </a:r>
            <a:endParaRPr sz="13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0EB58AB-1622-4DE8-8D1B-FED218FF0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12796"/>
            <a:ext cx="113284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Brand: </a:t>
            </a:r>
            <a:r>
              <a:rPr sz="1300">
                <a:solidFill>
                  <a:srgbClr val="18272A"/>
                </a:solidFill>
                <a:latin typeface="Arial"/>
                <a:ea typeface="Arial"/>
                <a:cs typeface="Arial"/>
              </a:rPr>
              <a:t>Sample brand</a:t>
            </a:r>
            <a:endParaRPr sz="13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BB580F2E-96CF-4EB1-BFA4-8810EA9C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119628"/>
            <a:ext cx="113284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Profiles: </a:t>
            </a:r>
            <a:r>
              <a:rPr sz="1300">
                <a:solidFill>
                  <a:srgbClr val="18272A"/>
                </a:solidFill>
                <a:latin typeface="Arial"/>
                <a:ea typeface="Arial"/>
                <a:cs typeface="Arial"/>
              </a:rPr>
              <a:t>9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570B628-37A4-43FA-A5AC-A80211B3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26460"/>
            <a:ext cx="113284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Prepared: </a:t>
            </a:r>
            <a:r>
              <a:rPr sz="1300">
                <a:solidFill>
                  <a:srgbClr val="18272A"/>
                </a:solidFill>
                <a:latin typeface="Arial"/>
                <a:ea typeface="Arial"/>
                <a:cs typeface="Arial"/>
              </a:rPr>
              <a:t>2026-10-06</a:t>
            </a:r>
            <a:endParaRPr sz="13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45A4E54-23EB-4A67-9C19-7D725C6E8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28252B5-8F93-43D8-8A9A-9285C953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D5F1E4A-5EBB-4769-A0E6-896DEAD02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4313112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4283818-895E-4F84-B98A-B8A7F09E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3649914-669A-4652-B1B3-70F0B85A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BC30D8E0-CD91-44AE-B920-600B13B4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9ABF484-FB88-411E-B9C4-2BE7903B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FFA6E0A5-C3B8-4214-8ECC-337318053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EA6537D-F778-4741-80EC-96850E2B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49E6EFC-29E7-423C-BFB2-8449A0D4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How to read this document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FEBD9D5-4251-427C-94AA-78F99758E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Profile: 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A concise overview of each expert's experience, research and clinical focus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68EBE98-EED4-4BE8-9A67-9D516311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Project fit: 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The next slide breaks down the expert's score against your brief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4878DB4-67BA-43D3-9D29-694162BE1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Activity counts: 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Publication and congress totals count distinct records found in this profile, not complete career totals. Congress activity includes conference 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013EAE8-B83D-459F-A89D-937E706C0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33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contributions, talks, webinars and interviews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D5A89AD-68EA-409F-9AAA-B54D08F2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Sources: 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Bracketed numbers open the sources. Full references are listed at the end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AE57875-C057-4945-BD1C-72F0A2D5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4A522930-45CF-440B-BC48-42504485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9B6C8B6-906D-4FF2-9E29-E84B0981C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549707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33A32CD-C5DE-46F6-8E28-1980E63F1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D2F4320F-CB55-4AF7-A3C3-83C7D24C7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559CBC87-6424-4BED-8A8C-BB7B9172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CDC86ADB-38B0-4695-9BD7-FC60E66D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00" y="1854200"/>
            <a:ext cx="11455400" cy="4241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7EBACAAD-F95F-4A65-9396-FD08AF33A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00" y="2316480"/>
            <a:ext cx="11455400" cy="4241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6331D68-F07B-4409-BC8B-54A587DCE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00" y="2778760"/>
            <a:ext cx="11455400" cy="7594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8A2CE237-CE98-4AF8-81E1-0848D8F8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00" y="3576320"/>
            <a:ext cx="11455400" cy="4241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3C2A944-0066-44F4-95BE-BCDAF0D2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00" y="4038600"/>
            <a:ext cx="11455400" cy="4241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CB2DD271-EFE2-4901-BA49-1226D4774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00" y="4500880"/>
            <a:ext cx="11455400" cy="4241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B18348F3-31D4-450A-AAFD-421B1A58D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00" y="4963160"/>
            <a:ext cx="11455400" cy="4241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66C5D824-0E08-4AC9-98AC-1AD27D84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00" y="5425440"/>
            <a:ext cx="11455400" cy="4241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FF25BB75-C3AA-41AB-A75C-D9CCC844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F5F5E54-DE54-47A8-A31D-B252747CD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2543D74-197C-4677-BA64-CDFED4F2F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36058A7-A9C5-4E3D-BAEA-B01BFF73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Candidate summary</a:t>
            </a:r>
            <a:endParaRPr sz="27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B735611-6DF7-44C0-9081-771B9042F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2604516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Adrian K. Vasquez: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MD</a:t>
            </a:r>
            <a:endParaRPr sz="10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F09A8AE-FE55-453C-98BE-7E18A945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189230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Role: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Assistant Professor, NYU Grossman School of </a:t>
            </a:r>
            <a:endParaRPr sz="10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F4CC5A55-A5D5-4B5C-8DCF-14958944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205994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Medicine</a:t>
            </a:r>
            <a:endParaRPr sz="10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3F0E54CD-BB68-481F-9E2A-EEABF2913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189230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Clinical focus: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Thoracic Oncology; Medical </a:t>
            </a:r>
            <a:endParaRPr sz="10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C83AF6B-7FFF-472D-9CFB-1F069FEE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205994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Oncology</a:t>
            </a:r>
            <a:endParaRPr sz="10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D1D69E7-5787-46EB-8619-F9E285D57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508" y="1892300"/>
            <a:ext cx="135839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Project fit: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100/100</a:t>
            </a:r>
            <a:endParaRPr sz="10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3D8BF8E-EDF3-4350-9ABF-1B2A8075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354580"/>
            <a:ext cx="2604516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Nadia A. Brenner: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MD</a:t>
            </a:r>
            <a:endParaRPr sz="10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11F725C0-E34F-4442-B61D-CABAC2C5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235458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Role: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Associate Professor of Oncology, Johns Hopkins </a:t>
            </a:r>
            <a:endParaRPr sz="10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0109661-AAAF-467D-BC1B-A8FA207A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252222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School of Medicine</a:t>
            </a:r>
            <a:endParaRPr sz="10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441DDB8A-F749-4200-A585-A689B59A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235458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Clinical focus: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Medical Oncology</a:t>
            </a:r>
            <a:endParaRPr sz="10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40BFD659-A1AE-4FFF-B80B-61127AB03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508" y="2354580"/>
            <a:ext cx="135839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Project fit: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100/100</a:t>
            </a:r>
            <a:endParaRPr sz="10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A615EA11-908D-466B-A655-A50ABE88A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16860"/>
            <a:ext cx="2604516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Marta C. Delaney: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MD</a:t>
            </a:r>
            <a:endParaRPr sz="10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075D3563-8260-4F05-90E4-3263637D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281686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Role: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Assistant Professor of Oncology, Johns Hopkins </a:t>
            </a:r>
            <a:endParaRPr sz="10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F2B92933-A05B-45FD-AC3D-59614E301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298450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Sidney Kimmel Comprehensive Cancer Center at Sibley </a:t>
            </a:r>
            <a:endParaRPr sz="10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D0F8337-33C5-4B1F-A073-7C1F26E3A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315214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Memorial Hospital</a:t>
            </a:r>
            <a:endParaRPr sz="10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4EBAC83A-0525-4D99-A3DC-38891FA14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281686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Clinical focus: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Thoracic malignancies; </a:t>
            </a:r>
            <a:endParaRPr sz="10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9126D8C9-0F0A-4F53-9F8E-2378E98F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298450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Non-small cell lung cancer; Small cell lung </a:t>
            </a:r>
            <a:endParaRPr sz="10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764053B8-DDBC-4C5B-968F-E7229A79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315214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cancer; Pulmonary carcinoid tumors; Thymic </a:t>
            </a:r>
            <a:endParaRPr sz="10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F446ABD5-F261-49B4-BA4A-3BE55F24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331978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malignancies</a:t>
            </a:r>
            <a:endParaRPr sz="10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CA36D1ED-FD5F-4FCB-A948-8CDB262B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508" y="2816860"/>
            <a:ext cx="135839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Project fit: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100/100</a:t>
            </a:r>
            <a:endParaRPr sz="10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4636DD03-02B2-4FAC-BE4D-B218036D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614420"/>
            <a:ext cx="2604516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Irene S. Halvorsen: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MD, MPH</a:t>
            </a:r>
            <a:endParaRPr sz="10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DD490D00-74FF-40D1-81E1-99502C328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361442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Role: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Associate Professor, Clinical Research Division, Fred </a:t>
            </a:r>
            <a:endParaRPr sz="10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E1337A94-4C66-43ED-A3CF-1A475DDCE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378206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Hutch, Fred Hutch</a:t>
            </a:r>
            <a:endParaRPr sz="10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A96C5C80-A230-42B9-9BF0-FA85A3BA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361442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Clinical focus: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Head and neck cancers; </a:t>
            </a:r>
            <a:endParaRPr sz="100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735B4971-EC5C-4D8B-A54D-A40A80E12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378206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Thoracic cancers; Medical Oncology</a:t>
            </a:r>
            <a:endParaRPr sz="10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723D323F-1D7E-4180-9637-561D7B01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508" y="3614420"/>
            <a:ext cx="135839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Project fit: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97.5/100</a:t>
            </a:r>
            <a:endParaRPr sz="100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1734F9C2-FD69-47BB-ACAE-A48820BB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076700"/>
            <a:ext cx="2604516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Roy A. Castellan: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MD, MS</a:t>
            </a:r>
            <a:endParaRPr sz="100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CE1F0183-BB3F-4622-81E4-EA98D3B8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407670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Role: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Endowed Chair, George C. and Margaret M. </a:t>
            </a:r>
            <a:endParaRPr sz="1000"/>
          </a:p>
        </p:txBody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EC6B1224-9D5F-474B-AAC7-B5AEEB620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424434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Hillenbrand Endowed Chair, MUSC</a:t>
            </a:r>
            <a:endParaRPr sz="1000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8E59DB3B-7C3D-4C19-B263-210D276F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407670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Clinical focus: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Interventional pulmonary </a:t>
            </a:r>
            <a:endParaRPr sz="1000"/>
          </a:p>
        </p:txBody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F953AAB5-864B-4E5D-AA45-8825F950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424434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medicine</a:t>
            </a:r>
            <a:endParaRPr sz="1000"/>
          </a:p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9BEB7A79-D229-4D5A-93F4-D9875AA2A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508" y="4076700"/>
            <a:ext cx="135839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Project fit: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97.5/100</a:t>
            </a:r>
            <a:endParaRPr sz="100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0D2B15D7-DE2E-4B92-AF33-3915F3DD5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538980"/>
            <a:ext cx="2604516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Dorian Petrescu: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MD</a:t>
            </a:r>
            <a:endParaRPr sz="1000"/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2B0951F4-52EC-4288-A020-88A463773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453898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Role: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Professor of Medicine, UChicago Medicine Faculty </a:t>
            </a:r>
            <a:endParaRPr sz="1000"/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C2C36F65-C34D-4472-9CF9-6B702CE3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470662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Physicians</a:t>
            </a:r>
            <a:endParaRPr sz="1000"/>
          </a:p>
        </p:txBody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0CC24421-1FA1-44EF-A218-381A5BE99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453898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Clinical focus: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Interventional Pulmonology</a:t>
            </a:r>
            <a:endParaRPr sz="1000"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A686D212-199E-4C57-98E6-316FC2246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508" y="4538980"/>
            <a:ext cx="135839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Project fit: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69.2/100</a:t>
            </a:r>
            <a:endParaRPr sz="1000"/>
          </a:p>
        </p:txBody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B8019B57-56DC-40E5-9A76-02CD5AA5A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01260"/>
            <a:ext cx="2604516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Edmund M. Rusk: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MD, PhD</a:t>
            </a:r>
            <a:endParaRPr sz="1000"/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C71984AA-3512-448E-9F4B-CBBA4BD9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500126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Role: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Thoracic Medical Oncologist, Memorial Sloan Kettering</a:t>
            </a:r>
            <a:endParaRPr sz="1000"/>
          </a:p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AF77682B-10E3-4841-876E-A70FAF4BE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516890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Cancer Center</a:t>
            </a:r>
            <a:endParaRPr sz="1000"/>
          </a:p>
        </p:txBody>
      </p:sp>
      <p:sp>
        <p:nvSpPr>
          <p:cNvPr id="57" name="Text 55">
            <a:extLst xmlns:a="http://schemas.openxmlformats.org/drawingml/2006/main">
              <a:ext uri="{FF2B5EF4-FFF2-40B4-BE49-F238E27FC236}">
                <a16:creationId xmlns:a16="http://schemas.microsoft.com/office/drawing/2014/main" id="{0C0331E5-A2BC-4D7B-A2B5-AC2D462E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500126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Clinical focus: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Thoracic cancers; Lung cancer</a:t>
            </a:r>
            <a:endParaRPr sz="1000"/>
          </a:p>
        </p:txBody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48A00FC2-9B5E-4028-9882-B44DFCF3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508" y="5001260"/>
            <a:ext cx="135839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Project fit: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41.2/100</a:t>
            </a:r>
            <a:endParaRPr sz="1000"/>
          </a:p>
        </p:txBody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299C9D61-D0BC-4389-B984-2EC4992E6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3540"/>
            <a:ext cx="2604516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Arun S. Mehta: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MD, MS</a:t>
            </a:r>
            <a:endParaRPr sz="1000"/>
          </a:p>
        </p:txBody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794DA39A-0C1E-4F2F-944F-E6FEB7A0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546354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Role: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Associate Professor of Medicine, UChicago Medicine </a:t>
            </a:r>
            <a:endParaRPr sz="1000"/>
          </a:p>
        </p:txBody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CE36B205-FCAE-4780-A8DC-7C426220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563118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Faculty Physicians</a:t>
            </a:r>
            <a:endParaRPr sz="1000"/>
          </a:p>
        </p:txBody>
      </p:sp>
      <p:sp>
        <p:nvSpPr>
          <p:cNvPr id="62" name="Text 60">
            <a:extLst xmlns:a="http://schemas.openxmlformats.org/drawingml/2006/main">
              <a:ext uri="{FF2B5EF4-FFF2-40B4-BE49-F238E27FC236}">
                <a16:creationId xmlns:a16="http://schemas.microsoft.com/office/drawing/2014/main" id="{3AB853CB-FE5D-42E9-BDFE-4FB3A176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546354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Clinical focus: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Critical Care Medicine; </a:t>
            </a:r>
            <a:endParaRPr sz="1000"/>
          </a:p>
        </p:txBody>
      </p:sp>
      <p:sp>
        <p:nvSpPr>
          <p:cNvPr id="63" name="Text 61">
            <a:extLst xmlns:a="http://schemas.openxmlformats.org/drawingml/2006/main">
              <a:ext uri="{FF2B5EF4-FFF2-40B4-BE49-F238E27FC236}">
                <a16:creationId xmlns:a16="http://schemas.microsoft.com/office/drawing/2014/main" id="{1AA81BAB-AE0B-4361-B8EC-21DDB8848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563118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Interventional Pulmonology</a:t>
            </a:r>
            <a:endParaRPr sz="1000"/>
          </a:p>
        </p:txBody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FE9D40FC-E926-4626-8772-F6B04ED66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508" y="5463540"/>
            <a:ext cx="135839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Project fit: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39.6/100</a:t>
            </a:r>
            <a:endParaRPr sz="1000"/>
          </a:p>
        </p:txBody>
      </p:sp>
      <p:sp>
        <p:nvSpPr>
          <p:cNvPr id="65" name="Text 63">
            <a:extLst xmlns:a="http://schemas.openxmlformats.org/drawingml/2006/main">
              <a:ext uri="{FF2B5EF4-FFF2-40B4-BE49-F238E27FC236}">
                <a16:creationId xmlns:a16="http://schemas.microsoft.com/office/drawing/2014/main" id="{F6969D04-4602-4B9E-BB29-CBE0FADE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66" name="Text 64">
            <a:extLst xmlns:a="http://schemas.openxmlformats.org/drawingml/2006/main">
              <a:ext uri="{FF2B5EF4-FFF2-40B4-BE49-F238E27FC236}">
                <a16:creationId xmlns:a16="http://schemas.microsoft.com/office/drawing/2014/main" id="{04C0D0FB-ECA3-4FD8-AFDB-50801999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67" name="Text 65">
            <a:extLst xmlns:a="http://schemas.openxmlformats.org/drawingml/2006/main">
              <a:ext uri="{FF2B5EF4-FFF2-40B4-BE49-F238E27FC236}">
                <a16:creationId xmlns:a16="http://schemas.microsoft.com/office/drawing/2014/main" id="{7CAEAC1B-25D6-4B54-88CD-57F2EE06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5179095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6E94427-2B70-4AB3-AD74-57CD7151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05EE6C7-D7A4-4388-86BD-3C6958E6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DF149661-135F-4218-B14A-0A19A7C6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DF754AF0-C3A4-4F5B-B2BA-B6DB219A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00" y="1854200"/>
            <a:ext cx="11455400" cy="4241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E8721B29-88C3-41AC-BD22-A1F12A02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6890186-B50C-4632-AB6A-EA396332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85D0A3D-BD37-4ABC-9CEE-9F1CF174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77ABDBB-48AE-4446-9277-DA93E792E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Candidate summary - continued</a:t>
            </a:r>
            <a:endParaRPr sz="27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3BA86BE-ACE5-4E2A-AB82-EBF7998B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2604516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Colin J. Wexford: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MD, PhD</a:t>
            </a:r>
            <a:endParaRPr sz="10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90B0F05-55B0-426C-814F-B6B2AE16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189230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Role: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Thoracic Medical Oncologist, Memorial Sloan Kettering</a:t>
            </a:r>
            <a:endParaRPr sz="10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3EC4D3E-ADB4-49AD-B857-772B19BBD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616" y="2059940"/>
            <a:ext cx="385064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Cancer Center</a:t>
            </a:r>
            <a:endParaRPr sz="10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D846EE4-CC0A-45E2-B47F-A7F059BA2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556" y="1892300"/>
            <a:ext cx="305765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Clinical focus: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Clinical trials</a:t>
            </a:r>
            <a:endParaRPr sz="10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0D4E64F-D13B-4294-8CEA-3DDCF35C9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508" y="1892300"/>
            <a:ext cx="1358392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18272A"/>
                </a:solidFill>
                <a:latin typeface="Arial"/>
                <a:ea typeface="Arial"/>
                <a:cs typeface="Arial"/>
              </a:rPr>
              <a:t>Project fit: </a:t>
            </a:r>
            <a:r>
              <a:rPr sz="1000">
                <a:solidFill>
                  <a:srgbClr val="18272A"/>
                </a:solidFill>
                <a:latin typeface="Arial"/>
                <a:ea typeface="Arial"/>
                <a:cs typeface="Arial"/>
              </a:rPr>
              <a:t>39.6/100</a:t>
            </a:r>
            <a:endParaRPr sz="10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102553AB-4220-41E5-ABE2-F16A5D84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6743E8D-E4A9-4638-9ABF-CEF389C60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A1B2D7C-5A62-4169-8ECA-C079FC412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1430124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CE3F0FB-F580-4DF2-9855-F270AB1A5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6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91EE623-4C93-49B4-BC04-7C11525E9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A7989E26-B105-4474-BBE3-BAB32067E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444500"/>
            <a:ext cx="1943100" cy="1358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65E4E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797220C2-B716-47CC-8DA6-A16053484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6731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01FB1B83-8494-4158-858C-3D5F1970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" y="2120900"/>
            <a:ext cx="7366000" cy="1193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BBC3BA-E99C-40A6-AC3C-25DFC3F6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9700" y="2197100"/>
            <a:ext cx="0" cy="392430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2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46b4fd4b634a9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1800" y="2425700"/>
            <a:ext cx="584200" cy="584200"/>
          </a:xfrm>
          <a:prstGeom xmlns:a="http://schemas.openxmlformats.org/drawingml/2006/main" prst="rect">
            <a:avLst/>
          </a:prstGeom>
        </p:spPr>
      </p:pic>
      <p:pic>
        <p:nvPicPr>
          <p:cNvPr id="73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78ebce5dbe476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3479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EAA143CF-DB06-4C10-810F-6CCCE3574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" y="5016500"/>
            <a:ext cx="72898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5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1289a3f746414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5105400"/>
            <a:ext cx="508000" cy="508000"/>
          </a:xfrm>
          <a:prstGeom xmlns:a="http://schemas.openxmlformats.org/drawingml/2006/main" prst="rect">
            <a:avLst/>
          </a:prstGeom>
        </p:spPr>
      </p:pic>
      <p:pic>
        <p:nvPicPr>
          <p:cNvPr id="76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76d2c4cd68400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22987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3" name="Shape 7">
            <a:extLst xmlns:a="http://schemas.openxmlformats.org/drawingml/2006/main">
              <a:ext uri="{FF2B5EF4-FFF2-40B4-BE49-F238E27FC236}">
                <a16:creationId xmlns:a16="http://schemas.microsoft.com/office/drawing/2014/main" id="{FB9032B2-D600-498D-8A90-6F9F781A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38354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8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36c2012d334e5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40259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5" name="Shape 8">
            <a:extLst xmlns:a="http://schemas.openxmlformats.org/drawingml/2006/main">
              <a:ext uri="{FF2B5EF4-FFF2-40B4-BE49-F238E27FC236}">
                <a16:creationId xmlns:a16="http://schemas.microsoft.com/office/drawing/2014/main" id="{DAF39EF1-0F5F-4F42-8FCD-EFDBEB03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53086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0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b34bd5d4fb491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5384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7" name="Shape 9">
            <a:extLst xmlns:a="http://schemas.openxmlformats.org/drawingml/2006/main">
              <a:ext uri="{FF2B5EF4-FFF2-40B4-BE49-F238E27FC236}">
                <a16:creationId xmlns:a16="http://schemas.microsoft.com/office/drawing/2014/main" id="{F0667217-EFB5-49E6-94F5-2B464549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2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3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160032" y="165068"/>
            <a:ext cx="1816132" cy="1650968"/>
          </a:xfrm>
          <a:prstGeom xmlns:a="http://schemas.openxmlformats.org/drawingml/2006/main" prst="rect">
            <a:avLst/>
          </a:prstGeom>
        </p:spPr>
      </p:pic>
      <p:sp>
        <p:nvSpPr>
          <p:cNvPr id="19" name="Text 10">
            <a:extLst xmlns:a="http://schemas.openxmlformats.org/drawingml/2006/main">
              <a:ext uri="{FF2B5EF4-FFF2-40B4-BE49-F238E27FC236}">
                <a16:creationId xmlns:a16="http://schemas.microsoft.com/office/drawing/2014/main" id="{5DD960DA-5D05-4CFB-BF54-14A4B6B44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6921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200"/>
          </a:p>
        </p:txBody>
      </p:sp>
      <p:sp>
        <p:nvSpPr>
          <p:cNvPr id="20" name="Text 11">
            <a:extLst xmlns:a="http://schemas.openxmlformats.org/drawingml/2006/main">
              <a:ext uri="{FF2B5EF4-FFF2-40B4-BE49-F238E27FC236}">
                <a16:creationId xmlns:a16="http://schemas.microsoft.com/office/drawing/2014/main" id="{18BD3BC4-761D-4A3A-9E0A-DCF87210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558800"/>
            <a:ext cx="7340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Adrian K. Vasquez, MD</a:t>
            </a:r>
            <a:endParaRPr sz="3000"/>
          </a:p>
        </p:txBody>
      </p:sp>
      <p:sp>
        <p:nvSpPr>
          <p:cNvPr id="21" name="Text 12">
            <a:extLst xmlns:a="http://schemas.openxmlformats.org/drawingml/2006/main">
              <a:ext uri="{FF2B5EF4-FFF2-40B4-BE49-F238E27FC236}">
                <a16:creationId xmlns:a16="http://schemas.microsoft.com/office/drawing/2014/main" id="{EDD7D3DA-DD97-44D9-9ECB-057D9D38C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257300"/>
            <a:ext cx="73406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>
                <a:solidFill>
                  <a:srgbClr val="A5D6ED"/>
                </a:solidFill>
                <a:latin typeface="Arial"/>
                <a:ea typeface="Arial"/>
                <a:cs typeface="Arial"/>
              </a:rPr>
              <a:t>Assistant Professor</a:t>
            </a:r>
            <a:endParaRPr sz="1500"/>
          </a:p>
        </p:txBody>
      </p:sp>
      <p:sp>
        <p:nvSpPr>
          <p:cNvPr id="22" name="Text 13">
            <a:extLst xmlns:a="http://schemas.openxmlformats.org/drawingml/2006/main">
              <a:ext uri="{FF2B5EF4-FFF2-40B4-BE49-F238E27FC236}">
                <a16:creationId xmlns:a16="http://schemas.microsoft.com/office/drawing/2014/main" id="{D75E7857-54BC-4598-9D1E-078FB9B3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625600"/>
            <a:ext cx="7340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NYU Grossman School of Medicine | New York, NY</a:t>
            </a:r>
            <a:endParaRPr sz="1200"/>
          </a:p>
        </p:txBody>
      </p:sp>
      <p:sp>
        <p:nvSpPr>
          <p:cNvPr id="23" name="Text 14">
            <a:extLst xmlns:a="http://schemas.openxmlformats.org/drawingml/2006/main">
              <a:ext uri="{FF2B5EF4-FFF2-40B4-BE49-F238E27FC236}">
                <a16:creationId xmlns:a16="http://schemas.microsoft.com/office/drawing/2014/main" id="{A66133F2-AAD3-4643-BCA1-3326A183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9000" y="596900"/>
            <a:ext cx="13462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PROJECT FIT</a:t>
            </a:r>
            <a:endParaRPr sz="1000"/>
          </a:p>
        </p:txBody>
      </p:sp>
      <p:sp>
        <p:nvSpPr>
          <p:cNvPr id="24" name="Text 15">
            <a:extLst xmlns:a="http://schemas.openxmlformats.org/drawingml/2006/main">
              <a:ext uri="{FF2B5EF4-FFF2-40B4-BE49-F238E27FC236}">
                <a16:creationId xmlns:a16="http://schemas.microsoft.com/office/drawing/2014/main" id="{73A1A637-F56E-4DB5-B3CD-9879E0DC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889000"/>
            <a:ext cx="1219200" cy="57835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34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100</a:t>
            </a:r>
            <a:endParaRPr sz="3450"/>
          </a:p>
        </p:txBody>
      </p:sp>
      <p:sp>
        <p:nvSpPr>
          <p:cNvPr id="25" name="Text 16">
            <a:extLst xmlns:a="http://schemas.openxmlformats.org/drawingml/2006/main">
              <a:ext uri="{FF2B5EF4-FFF2-40B4-BE49-F238E27FC236}">
                <a16:creationId xmlns:a16="http://schemas.microsoft.com/office/drawing/2014/main" id="{2A736D7D-2E63-4D24-ADC0-49B0CA7C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155700"/>
            <a:ext cx="4826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/100</a:t>
            </a:r>
            <a:endParaRPr sz="1350"/>
          </a:p>
        </p:txBody>
      </p:sp>
      <p:sp>
        <p:nvSpPr>
          <p:cNvPr id="26" name="Text 17">
            <a:extLst xmlns:a="http://schemas.openxmlformats.org/drawingml/2006/main">
              <a:ext uri="{FF2B5EF4-FFF2-40B4-BE49-F238E27FC236}">
                <a16:creationId xmlns:a16="http://schemas.microsoft.com/office/drawing/2014/main" id="{A34FE1CE-22A5-4FFE-94E4-40707451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511300"/>
            <a:ext cx="17018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00">
                <a:solidFill>
                  <a:srgbClr val="FFFFFF"/>
                </a:solidFill>
                <a:latin typeface="Arial"/>
                <a:ea typeface="Arial"/>
                <a:cs typeface="Arial"/>
              </a:rPr>
              <a:t>Documented alignment</a:t>
            </a:r>
            <a:endParaRPr sz="1000"/>
          </a:p>
        </p:txBody>
      </p:sp>
      <p:sp>
        <p:nvSpPr>
          <p:cNvPr id="27" name="Text 18">
            <a:extLst xmlns:a="http://schemas.openxmlformats.org/drawingml/2006/main">
              <a:ext uri="{FF2B5EF4-FFF2-40B4-BE49-F238E27FC236}">
                <a16:creationId xmlns:a16="http://schemas.microsoft.com/office/drawing/2014/main" id="{8B3DEA8A-538A-47B9-9617-BC711431E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35200"/>
            <a:ext cx="5969000" cy="3520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1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Why this KOL fits</a:t>
            </a:r>
            <a:endParaRPr sz="2100"/>
          </a:p>
        </p:txBody>
      </p:sp>
      <p:sp>
        <p:nvSpPr>
          <p:cNvPr id="28" name="Text 19">
            <a:extLst xmlns:a="http://schemas.openxmlformats.org/drawingml/2006/main">
              <a:ext uri="{FF2B5EF4-FFF2-40B4-BE49-F238E27FC236}">
                <a16:creationId xmlns:a16="http://schemas.microsoft.com/office/drawing/2014/main" id="{261133FD-47BF-412C-825C-D128E518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28900"/>
            <a:ext cx="5969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Adrian K. Vasquez is a medical oncologist specializing in caring for people with </a:t>
            </a:r>
            <a:endParaRPr sz="1200"/>
          </a:p>
        </p:txBody>
      </p:sp>
      <p:sp>
        <p:nvSpPr>
          <p:cNvPr id="29" name="Text 20">
            <a:extLst xmlns:a="http://schemas.openxmlformats.org/drawingml/2006/main">
              <a:ext uri="{FF2B5EF4-FFF2-40B4-BE49-F238E27FC236}">
                <a16:creationId xmlns:a16="http://schemas.microsoft.com/office/drawing/2014/main" id="{F429F006-3681-4607-996B-330A30DD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30068"/>
            <a:ext cx="5969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cancers, including non-small cell lung cancer and small cell lung cancer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cbdd171da9746c5"/>
              </a:rPr>
              <a:t> [1]</a:t>
            </a:r>
            <a:endParaRPr sz="1200"/>
          </a:p>
        </p:txBody>
      </p:sp>
      <p:sp>
        <p:nvSpPr>
          <p:cNvPr id="30" name="Text 21">
            <a:extLst xmlns:a="http://schemas.openxmlformats.org/drawingml/2006/main">
              <a:ext uri="{FF2B5EF4-FFF2-40B4-BE49-F238E27FC236}">
                <a16:creationId xmlns:a16="http://schemas.microsoft.com/office/drawing/2014/main" id="{3A71DFEB-D5C5-417A-9CFB-B9E5B1069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4544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experience</a:t>
            </a:r>
            <a:endParaRPr sz="2000"/>
          </a:p>
        </p:txBody>
      </p:sp>
      <p:sp>
        <p:nvSpPr>
          <p:cNvPr id="31" name="Text 22">
            <a:extLst xmlns:a="http://schemas.openxmlformats.org/drawingml/2006/main">
              <a:ext uri="{FF2B5EF4-FFF2-40B4-BE49-F238E27FC236}">
                <a16:creationId xmlns:a16="http://schemas.microsoft.com/office/drawing/2014/main" id="{8D91CA82-9113-4FB7-9085-C9ACF968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848100"/>
            <a:ext cx="13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50"/>
          </a:p>
        </p:txBody>
      </p:sp>
      <p:sp>
        <p:nvSpPr>
          <p:cNvPr id="32" name="Text 23">
            <a:extLst xmlns:a="http://schemas.openxmlformats.org/drawingml/2006/main">
              <a:ext uri="{FF2B5EF4-FFF2-40B4-BE49-F238E27FC236}">
                <a16:creationId xmlns:a16="http://schemas.microsoft.com/office/drawing/2014/main" id="{1343AC95-47A1-4DB9-A11C-FDC060BE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38481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Leads High Reliability Organization Initiatives at Perlmutter Cancer Center</a:t>
            </a:r>
            <a:r>
              <a:rPr sz="12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043656eaeaa4c7b"/>
              </a:rPr>
              <a:t> [1]</a:t>
            </a:r>
            <a:endParaRPr sz="1250"/>
          </a:p>
        </p:txBody>
      </p:sp>
      <p:sp>
        <p:nvSpPr>
          <p:cNvPr id="33" name="Text 24">
            <a:extLst xmlns:a="http://schemas.openxmlformats.org/drawingml/2006/main">
              <a:ext uri="{FF2B5EF4-FFF2-40B4-BE49-F238E27FC236}">
                <a16:creationId xmlns:a16="http://schemas.microsoft.com/office/drawing/2014/main" id="{489836F0-9168-4DCE-BFE1-61878CEFB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108450"/>
            <a:ext cx="13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50"/>
          </a:p>
        </p:txBody>
      </p:sp>
      <p:sp>
        <p:nvSpPr>
          <p:cNvPr id="34" name="Text 25">
            <a:extLst xmlns:a="http://schemas.openxmlformats.org/drawingml/2006/main">
              <a:ext uri="{FF2B5EF4-FFF2-40B4-BE49-F238E27FC236}">
                <a16:creationId xmlns:a16="http://schemas.microsoft.com/office/drawing/2014/main" id="{F6667A59-CA13-4D6B-91F2-0B33BB5F0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1084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shared expertise through 1 presentation and 3 hosted discussions, </a:t>
            </a:r>
            <a:endParaRPr sz="1250"/>
          </a:p>
        </p:txBody>
      </p:sp>
      <p:sp>
        <p:nvSpPr>
          <p:cNvPr id="35" name="Text 26">
            <a:extLst xmlns:a="http://schemas.openxmlformats.org/drawingml/2006/main">
              <a:ext uri="{FF2B5EF4-FFF2-40B4-BE49-F238E27FC236}">
                <a16:creationId xmlns:a16="http://schemas.microsoft.com/office/drawing/2014/main" id="{ED6B1E47-5F8D-4D2D-86EB-41E78B7C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3180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covering medical Oncology</a:t>
            </a:r>
            <a:r>
              <a:rPr sz="12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1c9d8d517134ef5"/>
              </a:rPr>
              <a:t> [5]</a:t>
            </a:r>
            <a:r>
              <a:rPr sz="12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8538cc48a80400e"/>
              </a:rPr>
              <a:t> [7]</a:t>
            </a:r>
            <a:r>
              <a:rPr sz="12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837f88b25404127"/>
              </a:rPr>
              <a:t> [9]</a:t>
            </a:r>
            <a:r>
              <a:rPr sz="12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6007f0c05d24fd1"/>
              </a:rPr>
              <a:t> [15]</a:t>
            </a:r>
            <a:endParaRPr sz="1250"/>
          </a:p>
        </p:txBody>
      </p:sp>
      <p:sp>
        <p:nvSpPr>
          <p:cNvPr id="36" name="Text 27">
            <a:extLst xmlns:a="http://schemas.openxmlformats.org/drawingml/2006/main">
              <a:ext uri="{FF2B5EF4-FFF2-40B4-BE49-F238E27FC236}">
                <a16:creationId xmlns:a16="http://schemas.microsoft.com/office/drawing/2014/main" id="{1456E60C-C79D-4464-AF84-AD4D7BB00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578350"/>
            <a:ext cx="13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50"/>
          </a:p>
        </p:txBody>
      </p:sp>
      <p:sp>
        <p:nvSpPr>
          <p:cNvPr id="37" name="Text 28">
            <a:extLst xmlns:a="http://schemas.openxmlformats.org/drawingml/2006/main">
              <a:ext uri="{FF2B5EF4-FFF2-40B4-BE49-F238E27FC236}">
                <a16:creationId xmlns:a16="http://schemas.microsoft.com/office/drawing/2014/main" id="{B7271D1E-E34C-404A-B36C-98B5B41E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57835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contributed to 2 congress abstracts</a:t>
            </a:r>
            <a:r>
              <a:rPr sz="12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038311708ed48ed"/>
              </a:rPr>
              <a:t> [10]</a:t>
            </a:r>
            <a:r>
              <a:rPr sz="12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91a9deab3794028"/>
              </a:rPr>
              <a:t> [4]</a:t>
            </a:r>
            <a:endParaRPr sz="1250"/>
          </a:p>
        </p:txBody>
      </p:sp>
      <p:sp>
        <p:nvSpPr>
          <p:cNvPr id="38" name="Text 29">
            <a:extLst xmlns:a="http://schemas.openxmlformats.org/drawingml/2006/main">
              <a:ext uri="{FF2B5EF4-FFF2-40B4-BE49-F238E27FC236}">
                <a16:creationId xmlns:a16="http://schemas.microsoft.com/office/drawing/2014/main" id="{687FC0CA-865F-4DCD-9D67-BA93B657F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0800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Research</a:t>
            </a:r>
            <a:endParaRPr sz="2000"/>
          </a:p>
        </p:txBody>
      </p:sp>
      <p:sp>
        <p:nvSpPr>
          <p:cNvPr id="39" name="Text 30">
            <a:extLst xmlns:a="http://schemas.openxmlformats.org/drawingml/2006/main">
              <a:ext uri="{FF2B5EF4-FFF2-40B4-BE49-F238E27FC236}">
                <a16:creationId xmlns:a16="http://schemas.microsoft.com/office/drawing/2014/main" id="{D92B260D-70E5-42A3-B1F1-D659DB881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4737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40" name="Text 31">
            <a:extLst xmlns:a="http://schemas.openxmlformats.org/drawingml/2006/main">
              <a:ext uri="{FF2B5EF4-FFF2-40B4-BE49-F238E27FC236}">
                <a16:creationId xmlns:a16="http://schemas.microsoft.com/office/drawing/2014/main" id="{C48D0E6F-94A1-4978-928F-FC4E3964F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473700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Publications found: 7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22fa18e726c41c9"/>
              </a:rPr>
              <a:t> [13]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615ea0ae15e45fb"/>
              </a:rPr>
              <a:t> [8]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58b78ad21df4ec8"/>
              </a:rPr>
              <a:t> [11]</a:t>
            </a:r>
            <a:endParaRPr sz="1050"/>
          </a:p>
        </p:txBody>
      </p:sp>
      <p:sp>
        <p:nvSpPr>
          <p:cNvPr id="41" name="Text 32">
            <a:extLst xmlns:a="http://schemas.openxmlformats.org/drawingml/2006/main">
              <a:ext uri="{FF2B5EF4-FFF2-40B4-BE49-F238E27FC236}">
                <a16:creationId xmlns:a16="http://schemas.microsoft.com/office/drawing/2014/main" id="{EA03375D-9B7A-471E-BD91-72453241C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2733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focus</a:t>
            </a:r>
            <a:endParaRPr sz="2000"/>
          </a:p>
        </p:txBody>
      </p:sp>
      <p:sp>
        <p:nvSpPr>
          <p:cNvPr id="42" name="Text 33">
            <a:extLst xmlns:a="http://schemas.openxmlformats.org/drawingml/2006/main">
              <a:ext uri="{FF2B5EF4-FFF2-40B4-BE49-F238E27FC236}">
                <a16:creationId xmlns:a16="http://schemas.microsoft.com/office/drawing/2014/main" id="{B6556573-F51F-48B3-A09D-351C94CF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667000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3" name="Text 34">
            <a:extLst xmlns:a="http://schemas.openxmlformats.org/drawingml/2006/main">
              <a:ext uri="{FF2B5EF4-FFF2-40B4-BE49-F238E27FC236}">
                <a16:creationId xmlns:a16="http://schemas.microsoft.com/office/drawing/2014/main" id="{12E6B550-7EAE-4284-B323-CE946928F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667000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Thoracic Oncology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f9881f9ec6b4efd"/>
              </a:rPr>
              <a:t> [1]</a:t>
            </a:r>
            <a:endParaRPr sz="1350"/>
          </a:p>
        </p:txBody>
      </p:sp>
      <p:sp>
        <p:nvSpPr>
          <p:cNvPr id="44" name="Text 35">
            <a:extLst xmlns:a="http://schemas.openxmlformats.org/drawingml/2006/main">
              <a:ext uri="{FF2B5EF4-FFF2-40B4-BE49-F238E27FC236}">
                <a16:creationId xmlns:a16="http://schemas.microsoft.com/office/drawing/2014/main" id="{93A65596-2933-473F-8DAA-CE6294C1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944114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5" name="Text 36">
            <a:extLst xmlns:a="http://schemas.openxmlformats.org/drawingml/2006/main">
              <a:ext uri="{FF2B5EF4-FFF2-40B4-BE49-F238E27FC236}">
                <a16:creationId xmlns:a16="http://schemas.microsoft.com/office/drawing/2014/main" id="{CDC79F43-2782-4158-B82E-1A998E51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944114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Medical Oncology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bd936a5489d46a4"/>
              </a:rPr>
              <a:t> [1]</a:t>
            </a:r>
            <a:endParaRPr sz="1350"/>
          </a:p>
        </p:txBody>
      </p:sp>
      <p:sp>
        <p:nvSpPr>
          <p:cNvPr id="46" name="Text 37">
            <a:extLst xmlns:a="http://schemas.openxmlformats.org/drawingml/2006/main">
              <a:ext uri="{FF2B5EF4-FFF2-40B4-BE49-F238E27FC236}">
                <a16:creationId xmlns:a16="http://schemas.microsoft.com/office/drawing/2014/main" id="{8B09C5DA-6240-44BD-80C9-C0BBC567A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0005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societies</a:t>
            </a:r>
            <a:endParaRPr sz="2000"/>
          </a:p>
        </p:txBody>
      </p:sp>
      <p:sp>
        <p:nvSpPr>
          <p:cNvPr id="47" name="Text 38">
            <a:extLst xmlns:a="http://schemas.openxmlformats.org/drawingml/2006/main">
              <a:ext uri="{FF2B5EF4-FFF2-40B4-BE49-F238E27FC236}">
                <a16:creationId xmlns:a16="http://schemas.microsoft.com/office/drawing/2014/main" id="{5EB437F1-8814-49EE-9BF1-AE37BF2DA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394200"/>
            <a:ext cx="13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50"/>
          </a:p>
        </p:txBody>
      </p:sp>
      <p:sp>
        <p:nvSpPr>
          <p:cNvPr id="48" name="Text 39">
            <a:extLst xmlns:a="http://schemas.openxmlformats.org/drawingml/2006/main">
              <a:ext uri="{FF2B5EF4-FFF2-40B4-BE49-F238E27FC236}">
                <a16:creationId xmlns:a16="http://schemas.microsoft.com/office/drawing/2014/main" id="{3846C2F1-DEDE-4BD7-8704-B7830D3A6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394200"/>
            <a:ext cx="29718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American Society of Clinical </a:t>
            </a:r>
            <a:endParaRPr sz="1250"/>
          </a:p>
        </p:txBody>
      </p:sp>
      <p:sp>
        <p:nvSpPr>
          <p:cNvPr id="49" name="Text 40">
            <a:extLst xmlns:a="http://schemas.openxmlformats.org/drawingml/2006/main">
              <a:ext uri="{FF2B5EF4-FFF2-40B4-BE49-F238E27FC236}">
                <a16:creationId xmlns:a16="http://schemas.microsoft.com/office/drawing/2014/main" id="{25F0F4AB-BF93-48A6-BF69-2F4D425A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603750"/>
            <a:ext cx="29718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Oncology (ASCO)</a:t>
            </a:r>
            <a:r>
              <a:rPr sz="12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38922c189734e61"/>
              </a:rPr>
              <a:t> [14]</a:t>
            </a:r>
            <a:endParaRPr sz="1250"/>
          </a:p>
        </p:txBody>
      </p:sp>
      <p:sp>
        <p:nvSpPr>
          <p:cNvPr id="50" name="Text 41">
            <a:extLst xmlns:a="http://schemas.openxmlformats.org/drawingml/2006/main">
              <a:ext uri="{FF2B5EF4-FFF2-40B4-BE49-F238E27FC236}">
                <a16:creationId xmlns:a16="http://schemas.microsoft.com/office/drawing/2014/main" id="{B8AF7DBB-1C97-4FD7-BCDF-D52617F00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3594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activity</a:t>
            </a:r>
            <a:endParaRPr sz="2000"/>
          </a:p>
        </p:txBody>
      </p:sp>
      <p:sp>
        <p:nvSpPr>
          <p:cNvPr id="51" name="Text 42">
            <a:extLst xmlns:a="http://schemas.openxmlformats.org/drawingml/2006/main">
              <a:ext uri="{FF2B5EF4-FFF2-40B4-BE49-F238E27FC236}">
                <a16:creationId xmlns:a16="http://schemas.microsoft.com/office/drawing/2014/main" id="{0103072C-42A8-4728-8B20-6F8CD2F9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7531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52" name="Text 43">
            <a:extLst xmlns:a="http://schemas.openxmlformats.org/drawingml/2006/main">
              <a:ext uri="{FF2B5EF4-FFF2-40B4-BE49-F238E27FC236}">
                <a16:creationId xmlns:a16="http://schemas.microsoft.com/office/drawing/2014/main" id="{24C8F328-66C1-4237-BD3B-5FFF63F77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753100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Total: 8 (4 congress records + 4 </a:t>
            </a:r>
            <a:endParaRPr sz="1050"/>
          </a:p>
        </p:txBody>
      </p:sp>
      <p:sp>
        <p:nvSpPr>
          <p:cNvPr id="53" name="Text 44">
            <a:extLst xmlns:a="http://schemas.openxmlformats.org/drawingml/2006/main">
              <a:ext uri="{FF2B5EF4-FFF2-40B4-BE49-F238E27FC236}">
                <a16:creationId xmlns:a16="http://schemas.microsoft.com/office/drawing/2014/main" id="{AC1BEE66-7CEC-4571-BAAA-C7EAD6C9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929122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talks/interviews)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4a3af6af45e437f"/>
              </a:rPr>
              <a:t> [10]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a3c54f429bb4e5d"/>
              </a:rPr>
              <a:t> [5]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07119f6ab594c71"/>
              </a:rPr>
              <a:t> [15]</a:t>
            </a:r>
            <a:endParaRPr sz="1050"/>
          </a:p>
        </p:txBody>
      </p:sp>
      <p:sp>
        <p:nvSpPr>
          <p:cNvPr id="54" name="Text 45">
            <a:extLst xmlns:a="http://schemas.openxmlformats.org/drawingml/2006/main">
              <a:ext uri="{FF2B5EF4-FFF2-40B4-BE49-F238E27FC236}">
                <a16:creationId xmlns:a16="http://schemas.microsoft.com/office/drawing/2014/main" id="{A631C09C-140F-40E6-85D1-78CC55BC8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248400"/>
            <a:ext cx="113157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Sources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79d39a1354a43f1"/>
              </a:rPr>
              <a:t>[1] nyulangone.org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800b1ec22a1471e"/>
              </a:rPr>
              <a:t>[4] 2025 ASCO Annual…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716d9d9e3e54e5a"/>
              </a:rPr>
              <a:t>[5] IASLC 2026 World…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e008b90a34c44ce"/>
              </a:rPr>
              <a:t>[7] Breaking Down…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963ec4859d44a1a"/>
              </a:rPr>
              <a:t>[8] Pan-tumor activity…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3db6769bff948eb"/>
              </a:rPr>
              <a:t>[9] Experts Highlight… </a:t>
            </a:r>
            <a:endParaRPr sz="850"/>
          </a:p>
        </p:txBody>
      </p:sp>
      <p:sp>
        <p:nvSpPr>
          <p:cNvPr id="55" name="Text 46">
            <a:extLst xmlns:a="http://schemas.openxmlformats.org/drawingml/2006/main">
              <a:ext uri="{FF2B5EF4-FFF2-40B4-BE49-F238E27FC236}">
                <a16:creationId xmlns:a16="http://schemas.microsoft.com/office/drawing/2014/main" id="{76B1F363-5D0A-4ACE-AE0C-C617C983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477000"/>
            <a:ext cx="50800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>
                <a:solidFill>
                  <a:srgbClr val="52677C"/>
                </a:solidFill>
                <a:latin typeface="Arial"/>
                <a:ea typeface="Arial"/>
                <a:cs typeface="Arial"/>
              </a:rPr>
              <a:t>Full references in appendix</a:t>
            </a:r>
            <a:endParaRPr sz="850"/>
          </a:p>
        </p:txBody>
      </p:sp>
      <p:sp>
        <p:nvSpPr>
          <p:cNvPr id="56" name="Text 47">
            <a:extLst xmlns:a="http://schemas.openxmlformats.org/drawingml/2006/main">
              <a:ext uri="{FF2B5EF4-FFF2-40B4-BE49-F238E27FC236}">
                <a16:creationId xmlns:a16="http://schemas.microsoft.com/office/drawing/2014/main" id="{0CC3B929-FBED-402D-8651-7D57BD65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57" name="Text 48">
            <a:extLst xmlns:a="http://schemas.openxmlformats.org/drawingml/2006/main">
              <a:ext uri="{FF2B5EF4-FFF2-40B4-BE49-F238E27FC236}">
                <a16:creationId xmlns:a16="http://schemas.microsoft.com/office/drawing/2014/main" id="{202D7A40-C1F7-4879-B52A-EBBB93F07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5 / 50</a:t>
            </a:r>
            <a:endParaRPr sz="900"/>
          </a:p>
        </p:txBody>
      </p:sp>
      <p:sp>
        <p:nvSpPr>
          <p:cNvPr id="65" name="Portrait disclosure">
            <a:extLst xmlns:a="http://schemas.openxmlformats.org/drawingml/2006/main">
              <a:ext uri="{FF2B5EF4-FFF2-40B4-BE49-F238E27FC236}">
                <a16:creationId xmlns:a16="http://schemas.microsoft.com/office/drawing/2014/main" id="{8827951D-D1F8-47EE-AF37-4A7F2875B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32" y="1833563"/>
            <a:ext cx="1816132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>
                <a:solidFill>
                  <a:srgbClr val="B8D6E5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B8D6E5"/>
                </a:solidFill>
                <a:latin typeface="Arial"/>
                <a:ea typeface="Arial"/>
                <a:cs typeface="Arial"/>
              </a:rPr>
              <a:t>AI-generated illustration</a:t>
            </a:r>
          </a:p>
        </p:txBody>
      </p:sp>
    </p:spTree>
    <p:extLst>
      <p:ext uri="{BB962C8B-B14F-4D97-AF65-F5344CB8AC3E}">
        <p14:creationId xmlns:p14="http://schemas.microsoft.com/office/powerpoint/2010/main" val="8613614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D57D4A-157A-4514-AFF9-0EF7DF003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CFD0009-0200-4BF8-BDFB-ECA1CDEFB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41E4AC75-A348-41A1-A484-860AB4A70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C35807F-4FE5-4DB4-8A3F-D8AEA9FD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54200"/>
            <a:ext cx="11328400" cy="723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5E5B83D9-3B6A-48C1-847F-98A7F2FE6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179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7150ED3-09C2-4402-9776-55731B486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307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4D49A314-CCC9-4221-AFCC-44410044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435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04E39C91-AFA0-4C4F-86BC-82EF64EFE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9563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2CD6633-83C9-4BDC-A780-9A0AA5A8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EB1EC91A-76E2-4F53-B735-3E396941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FF489E4-BD91-4DD4-B16E-1E6DF0A11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5558B0F-1B1A-4B24-943D-0287AAA60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Adrian K. Vasquez: Project fit</a:t>
            </a:r>
            <a:endParaRPr sz="2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A324882-619B-432E-950C-E4A14B57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1993900"/>
            <a:ext cx="82169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Each category adds points to the total. More points mean a closer match to this project's needs.</a:t>
            </a:r>
            <a:endParaRPr sz="12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13FD8A4-CFD3-4C28-B3A0-2F2FC0A4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5600" y="1968500"/>
            <a:ext cx="233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100 / 100</a:t>
            </a:r>
            <a:endParaRPr sz="2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D55304F-66BF-4BA2-BA97-22F114530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40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 to the brief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48019F79-72ED-4755-B7D0-648C5A7E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7940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How closely the profile matches the topics and requirements in your </a:t>
            </a:r>
            <a:endParaRPr sz="11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83AE8CF5-D045-49F1-89CC-A2341127E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9867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33a144ad7524300"/>
              </a:rPr>
              <a:t> [2]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952d1db2c984374"/>
              </a:rPr>
              <a:t> [1]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38dc5919325431d"/>
              </a:rPr>
              <a:t> [4]</a:t>
            </a:r>
            <a:endParaRPr sz="11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8F80E911-6CEC-427D-8B59-E5F4A6B46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27940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35 / 35 points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347ED1E-E1B9-43AD-AD53-32C500524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1369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35% of total</a:t>
            </a:r>
            <a:endParaRPr sz="10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9DA68D78-95F7-4389-B4C8-689B12D23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6068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experience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4F60681-CE52-4AB7-B986-AD8777202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36068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5 clinical or research records matched your 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150012cfef24b51"/>
              </a:rPr>
              <a:t> [2]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9153587b46a437a"/>
              </a:rPr>
              <a:t> [1]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97ebb69fd054451"/>
              </a:rPr>
              <a:t> [11]</a:t>
            </a:r>
            <a:endParaRPr sz="11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9986688-C64E-40CE-97A5-F9C9DAA5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6068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25 / 25 points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E2A3CAF6-6B38-4474-AAB2-7F16EB3F4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9497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25% of total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532DA481-981D-4C63-890A-44AD0A33B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4196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Supporting information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7277B0A-F6F0-4EDE-A250-8151BB405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44196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12 matched records backed by 10 linked sources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e42d747c41540a5"/>
              </a:rPr>
              <a:t> [2]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75021f8f2a34f62"/>
              </a:rPr>
              <a:t> [1]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371937bdb024eb2"/>
              </a:rPr>
              <a:t> [4]</a:t>
            </a:r>
            <a:endParaRPr sz="11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DEA60E50-2FE3-4314-9C66-83AE7BB0E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4196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/ 20 points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72734A25-47DB-47B0-BD4E-A71BD8F3C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7625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87FBA9F9-9EAF-41EA-BD47-4E60F9DB7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324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Speaking and professional </a:t>
            </a:r>
            <a:endParaRPr sz="15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BB10E523-C4AA-43B4-AFC5-FD4AF47F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48386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activity</a:t>
            </a:r>
            <a:endParaRPr sz="15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5AF3C39E-1E1E-441A-8BD7-D6209E4D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2324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6 professional activities matched your brief, such as talks or </a:t>
            </a:r>
            <a:endParaRPr sz="11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23F51FBD-51DF-4FFF-8A84-4AB26C90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4251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contributions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2cd73d28ee44fe2"/>
              </a:rPr>
              <a:t> [4]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4cac96499d04c04"/>
              </a:rPr>
              <a:t> [5]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dbe3c4101e9477b"/>
              </a:rPr>
              <a:t> [6]</a:t>
            </a:r>
            <a:endParaRPr sz="11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B401937D-5381-4236-8909-76E0752A8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2324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/ 20 points</a:t>
            </a:r>
            <a:endParaRPr sz="17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351A84E5-912C-4D7B-B8CF-B0BDEF01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5753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105C57A6-1C00-4E47-8C02-1551D139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F5ED7CE0-CBC8-4F3C-9C4D-37E02C44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AA8A773E-820A-4F03-8E38-BB57B1B6F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6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955394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4970C10-C4C4-4070-A14D-044D1CCC2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00AE735-F8EE-4EF8-8EC7-180BB4FA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61AA7960-7A49-47F2-9FCD-5BA4B1E1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A0C962C-F29F-4899-8EAD-0345A146D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D207E2FB-54AF-4288-923F-D123F45E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3AD6DDD-52D0-4A24-B14A-E037E900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EAE0EB8-9604-43D1-8BC5-22A381265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Adrian K. Vasquez: Supporting evidence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5C9E6D3-E061-4FEE-AA13-360FE0F6B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Cancer—Non-Small Cell Metastatic (poster 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A2875E6-864E-415E-A275-FF1B713A4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session) · 2026 ASCO Annual Meeting · Co-author of posters: abstract 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6A36242-DCF4-4B81-881F-80458AEE2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8613 and 8614 (COPERNICUS, SC amivantamab, EGFR-mutated 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7A98DF3-2847-4CC9-B52F-AC368B4C7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NSCLC) and 8616 (Beamion LUNG-1 PRO, treatment-naive 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719FD58-8BD4-4BDE-93A5-31B2848F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96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HER2-mutant NSCLC) · Abstract co-author (not a speaker role)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25f7d3deabe4306"/>
              </a:rPr>
              <a:t> [10]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960E718-875B-403E-BFBF-5B6BD5965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Reported HER2-mutant NSCLC data from the 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156F782A-852A-4DE4-9722-CC3262BB6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(COR2ED conference update) · IASLC 2026 World Conference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9ACDA91-FB48-4966-9E40-425AA7029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27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on Lung Cancer (WCLC 2026) · Attendee; conference update reporter 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37DB7A8-D037-4541-B1DE-D2EA6E9D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628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(not a programme speaker role)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e1b1222c3af4528"/>
              </a:rPr>
              <a:t> [5]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88299E3-ED7C-4B49-83CA-8DD9945A4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56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Understanding the Importance of Biomarker 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524E0FC-F1D5-4C7A-85A0-C0D50AB6A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15798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Testing in Lung Cancer (CURE on-site interview) · IASLC 2025 World 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2208911-FBBC-4CF0-9673-3CD3FE5A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914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on Lung Cancer (WCLC 2025) · Biomarker testing in lung 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6381D40-689F-45C0-A0F1-8C0BC9ED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56031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cancer; on-site interview with patient advocate Terri Conneran · 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F5EF92B-5C65-476B-83AD-6E7416611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76148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Interviewer (CURE editor-in-chief), on-site at congress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87ace9e615043fe"/>
              </a:rPr>
              <a:t> [15]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B417D726-46A6-46DB-BD34-F2A271BF2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Patient-reported outcomes (PRO) evaluating 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95CC4D6-6AA4-4146-9FBB-13901487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physical functioning and symptoms in patients with pretreated 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4737B494-1368-4BB3-A353-A84486B23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HER2-mutant advanced non-small cell lung cancer (NSCLC): Results </a:t>
            </a:r>
            <a:endParaRPr sz="12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69B90014-573F-4A5F-B20B-59CE9EAE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from the Beamion LUNG-1 trial · 2025 ASCO Annual Meeting · Abstract 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72291D03-30E2-4860-A68D-FF310301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696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8620 (J Clin Oncol 43:16_suppl): Beamion LUNG-1 zongertinib PRO 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6C3A9DB5-BFAC-4961-A08E-C051911D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98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results, HER2-mutant NSCLC · Abstract first author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e5a46f7be6f494b"/>
              </a:rPr>
              <a:t> [4]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0B9CC206-CE26-4140-8485-B0657FCC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CONNECT: How are new data shaping </a:t>
            </a:r>
            <a:endParaRPr sz="12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D2427D54-E6CC-4A18-913A-9A290276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27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the landscape in HER2-mutant NSCLC? Insights from WCLC 2026 · </a:t>
            </a:r>
            <a:endParaRPr sz="12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A6D72580-FD50-4597-A615-4B604BCEE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28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HER2-mutant non-small cell lung cancer (NSCLC) data update from </a:t>
            </a:r>
            <a:endParaRPr sz="12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6A274377-7717-45D1-88F7-1A756C41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29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WCLC 2026 · Expert presenter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1243f1c92124d90"/>
              </a:rPr>
              <a:t> [5]</a:t>
            </a:r>
            <a:endParaRPr sz="12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F9A392B8-C70C-4DC3-B414-047451C6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798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Highlights from the American Society of Clinical </a:t>
            </a:r>
            <a:endParaRPr sz="12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001C8C5F-70C4-4D65-A885-CA4F1E03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5914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Oncology (ASCO) 2026 Annual Meeting · 2026-08-24 · Lung cancer </a:t>
            </a:r>
            <a:endParaRPr sz="12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1F8F17D2-55FB-4CC3-B0C0-C7EB85B2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56031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highlights from ASCO 2026 Annual Meeting (patient education </a:t>
            </a:r>
            <a:endParaRPr sz="12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2C190F19-1B3B-4E80-85FB-7C21C95C7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6148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workshop) · Facilitator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1cae0ba0f7e4a27"/>
              </a:rPr>
              <a:t> [6]</a:t>
            </a:r>
            <a:endParaRPr sz="12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C91FC732-3A66-4F61-9B62-B162D12F6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08965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Breaking Down Advancements in Prostate </a:t>
            </a:r>
            <a:endParaRPr sz="12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B65BC8A5-C8AD-4226-98ED-1392A0B9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29082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Cancer Care · 2025-11-14 · Post-2025 ESMO Congress discussion of </a:t>
            </a:r>
            <a:endParaRPr sz="12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9C7CE256-AAFE-415F-8678-47787AC2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49198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prostate cancer advances with Dr. Chandler Park · Host/interviewer </a:t>
            </a:r>
            <a:endParaRPr sz="12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D7748B0F-2C7B-46E2-9287-075A86AF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69315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(video)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7a0fc9f8ef742cb"/>
              </a:rPr>
              <a:t> [7]</a:t>
            </a:r>
            <a:endParaRPr sz="120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2548DB72-0660-481A-A775-A0FA4C2A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542D79BE-A79F-4EE4-986D-BC2D7043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8D55B652-D73D-4D73-A9E9-E25CA31A2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7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364485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E0EEED2-7306-475A-B813-72E4F172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D5A1B75-0C9F-492C-93D4-19ED9169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96F0BEB5-6DBE-4053-8410-B0B41069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E6446594-A205-4505-A418-1430A2E5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C7B858E1-37E7-4D41-A47B-DCAFA68F7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C92BAF4-8FC6-4EBA-BD4D-5FDCA276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286202B-9AB5-4791-BFCC-76BBC84C8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Adrian K. Vasquez: Supporting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081B22C-C375-4951-8140-10ADE552D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Experts Highlight Notable Advances in Colorectal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6BF68B2-BD9A-4130-8633-3333B7E3A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Cancer at 2025 ESMO · 2025-11-13 · Colorectal cancer data presented 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829A04F-2D80-4022-9D8E-BEE3B4767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at 2025 European Society for Medical Oncology (ESMO) Congress, with 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9E4C236-9910-4D25-9E74-A271F265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Dr. Marcus Hale · Host/interviewer (video)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b93621a6c124ad8"/>
              </a:rPr>
              <a:t> [9]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E47C0FC-0057-451E-9A1A-C5EFCEFC1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23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profile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919adda3aae4397"/>
              </a:rPr>
              <a:t> [1]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37F9DD35-F4DA-49DF-B5E3-61EDC2F9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04A21EF4-8525-4CDE-85E7-4A68189B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0E04A15-2261-4D82-BBD3-1A51CA28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8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9127822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31A8FA1-5D54-4FF8-9DB9-D9BC11102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6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6468EFD-DE60-4175-9866-CB4A1E5A8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2EB0A83-9821-487E-8496-74ED6F182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444500"/>
            <a:ext cx="1943100" cy="1358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65E4E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9F41105D-2550-4B36-88DF-D0BE9EDC8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6731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956B1FFA-60E7-4622-9605-0222CCEBF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" y="2120900"/>
            <a:ext cx="7366000" cy="1193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A037D07-BA94-43FD-AA3A-95CC442CD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9700" y="2197100"/>
            <a:ext cx="0" cy="392430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8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830549fb7f457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1800" y="2425700"/>
            <a:ext cx="584200" cy="584200"/>
          </a:xfrm>
          <a:prstGeom xmlns:a="http://schemas.openxmlformats.org/drawingml/2006/main" prst="rect">
            <a:avLst/>
          </a:prstGeom>
        </p:spPr>
      </p:pic>
      <p:pic>
        <p:nvPicPr>
          <p:cNvPr id="79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6dcecd528b4da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3479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82494C47-06D5-4087-AF61-551602CB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" y="5016500"/>
            <a:ext cx="72898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1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1c25fe122e4fc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5105400"/>
            <a:ext cx="508000" cy="508000"/>
          </a:xfrm>
          <a:prstGeom xmlns:a="http://schemas.openxmlformats.org/drawingml/2006/main" prst="rect">
            <a:avLst/>
          </a:prstGeom>
        </p:spPr>
      </p:pic>
      <p:pic>
        <p:nvPicPr>
          <p:cNvPr id="82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5bd35f5ce148f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22987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3" name="Shape 7">
            <a:extLst xmlns:a="http://schemas.openxmlformats.org/drawingml/2006/main">
              <a:ext uri="{FF2B5EF4-FFF2-40B4-BE49-F238E27FC236}">
                <a16:creationId xmlns:a16="http://schemas.microsoft.com/office/drawing/2014/main" id="{DCFD6BAE-948D-445B-BB1B-80EB2148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38354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4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3dfce10c354a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40259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5" name="Shape 8">
            <a:extLst xmlns:a="http://schemas.openxmlformats.org/drawingml/2006/main">
              <a:ext uri="{FF2B5EF4-FFF2-40B4-BE49-F238E27FC236}">
                <a16:creationId xmlns:a16="http://schemas.microsoft.com/office/drawing/2014/main" id="{0F9969DE-EDC1-4225-8909-C615AC692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53086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6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2c1b9c467a4bf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5384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7" name="Shape 9">
            <a:extLst xmlns:a="http://schemas.openxmlformats.org/drawingml/2006/main">
              <a:ext uri="{FF2B5EF4-FFF2-40B4-BE49-F238E27FC236}">
                <a16:creationId xmlns:a16="http://schemas.microsoft.com/office/drawing/2014/main" id="{D90529A4-BBED-4A76-9144-B90623B5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0">
            <a:extLst xmlns:a="http://schemas.openxmlformats.org/drawingml/2006/main">
              <a:ext uri="{FF2B5EF4-FFF2-40B4-BE49-F238E27FC236}">
                <a16:creationId xmlns:a16="http://schemas.microsoft.com/office/drawing/2014/main" id="{5DBBACDA-4338-48CC-AD24-DCF63EA0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165100"/>
            <a:ext cx="1816100" cy="165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E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Text 11">
            <a:extLst xmlns:a="http://schemas.openxmlformats.org/drawingml/2006/main">
              <a:ext uri="{FF2B5EF4-FFF2-40B4-BE49-F238E27FC236}">
                <a16:creationId xmlns:a16="http://schemas.microsoft.com/office/drawing/2014/main" id="{78421550-7F57-4351-9575-C5FB3A706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596900"/>
            <a:ext cx="181610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4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/>
            </a:r>
            <a:endParaRPr sz="4400"/>
          </a:p>
        </p:txBody>
      </p:sp>
      <p:sp>
        <p:nvSpPr>
          <p:cNvPr id="20" name="Text 12">
            <a:extLst xmlns:a="http://schemas.openxmlformats.org/drawingml/2006/main">
              <a:ext uri="{FF2B5EF4-FFF2-40B4-BE49-F238E27FC236}">
                <a16:creationId xmlns:a16="http://schemas.microsoft.com/office/drawing/2014/main" id="{9824CAF5-E460-4979-B013-C52CC202F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1524000"/>
            <a:ext cx="1816100" cy="254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0B2D49"/>
                </a:solidFill>
                <a:latin typeface="Arial"/>
                <a:ea typeface="Arial"/>
                <a:cs typeface="Arial"/>
              </a:rPr>
              <a:t/>
            </a:r>
            <a:endParaRPr sz="1000"/>
          </a:p>
        </p:txBody>
      </p:sp>
      <p:sp>
        <p:nvSpPr>
          <p:cNvPr id="21" name="Text 13">
            <a:extLst xmlns:a="http://schemas.openxmlformats.org/drawingml/2006/main">
              <a:ext uri="{FF2B5EF4-FFF2-40B4-BE49-F238E27FC236}">
                <a16:creationId xmlns:a16="http://schemas.microsoft.com/office/drawing/2014/main" id="{FEABFD5C-D5F9-45B2-8A90-C0BD595F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6921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200"/>
          </a:p>
        </p:txBody>
      </p:sp>
      <p:sp>
        <p:nvSpPr>
          <p:cNvPr id="22" name="Text 14">
            <a:extLst xmlns:a="http://schemas.openxmlformats.org/drawingml/2006/main">
              <a:ext uri="{FF2B5EF4-FFF2-40B4-BE49-F238E27FC236}">
                <a16:creationId xmlns:a16="http://schemas.microsoft.com/office/drawing/2014/main" id="{788E2524-9755-44D1-93D8-477E9DE8F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558800"/>
            <a:ext cx="7340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Nadia A. Brenner, MD</a:t>
            </a:r>
            <a:endParaRPr sz="3000"/>
          </a:p>
        </p:txBody>
      </p:sp>
      <p:sp>
        <p:nvSpPr>
          <p:cNvPr id="23" name="Text 15">
            <a:extLst xmlns:a="http://schemas.openxmlformats.org/drawingml/2006/main">
              <a:ext uri="{FF2B5EF4-FFF2-40B4-BE49-F238E27FC236}">
                <a16:creationId xmlns:a16="http://schemas.microsoft.com/office/drawing/2014/main" id="{62B05F10-E10D-4CCD-8181-4419AED2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257300"/>
            <a:ext cx="73406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>
                <a:solidFill>
                  <a:srgbClr val="A5D6ED"/>
                </a:solidFill>
                <a:latin typeface="Arial"/>
                <a:ea typeface="Arial"/>
                <a:cs typeface="Arial"/>
              </a:rPr>
              <a:t>Associate Professor of Oncology</a:t>
            </a:r>
            <a:endParaRPr sz="1500"/>
          </a:p>
        </p:txBody>
      </p:sp>
      <p:sp>
        <p:nvSpPr>
          <p:cNvPr id="24" name="Text 16">
            <a:extLst xmlns:a="http://schemas.openxmlformats.org/drawingml/2006/main">
              <a:ext uri="{FF2B5EF4-FFF2-40B4-BE49-F238E27FC236}">
                <a16:creationId xmlns:a16="http://schemas.microsoft.com/office/drawing/2014/main" id="{DF8E7E06-860B-4952-9E0E-7ECFB436A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625600"/>
            <a:ext cx="7340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Johns Hopkins School of Medicine | Baltimore, MD</a:t>
            </a:r>
            <a:endParaRPr sz="1200"/>
          </a:p>
        </p:txBody>
      </p:sp>
      <p:sp>
        <p:nvSpPr>
          <p:cNvPr id="25" name="Text 17">
            <a:extLst xmlns:a="http://schemas.openxmlformats.org/drawingml/2006/main">
              <a:ext uri="{FF2B5EF4-FFF2-40B4-BE49-F238E27FC236}">
                <a16:creationId xmlns:a16="http://schemas.microsoft.com/office/drawing/2014/main" id="{B684916D-3BBA-4E8C-95CE-60048BD8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9000" y="596900"/>
            <a:ext cx="13462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PROJECT FIT</a:t>
            </a:r>
            <a:endParaRPr sz="1000"/>
          </a:p>
        </p:txBody>
      </p:sp>
      <p:sp>
        <p:nvSpPr>
          <p:cNvPr id="26" name="Text 18">
            <a:extLst xmlns:a="http://schemas.openxmlformats.org/drawingml/2006/main">
              <a:ext uri="{FF2B5EF4-FFF2-40B4-BE49-F238E27FC236}">
                <a16:creationId xmlns:a16="http://schemas.microsoft.com/office/drawing/2014/main" id="{B60B16FF-6152-4448-8FD7-EDB559856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889000"/>
            <a:ext cx="1219200" cy="57835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34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100</a:t>
            </a:r>
            <a:endParaRPr sz="3450"/>
          </a:p>
        </p:txBody>
      </p:sp>
      <p:sp>
        <p:nvSpPr>
          <p:cNvPr id="27" name="Text 19">
            <a:extLst xmlns:a="http://schemas.openxmlformats.org/drawingml/2006/main">
              <a:ext uri="{FF2B5EF4-FFF2-40B4-BE49-F238E27FC236}">
                <a16:creationId xmlns:a16="http://schemas.microsoft.com/office/drawing/2014/main" id="{EB86630B-1E40-42FE-AB0D-72C2D41B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155700"/>
            <a:ext cx="4826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/100</a:t>
            </a:r>
            <a:endParaRPr sz="1350"/>
          </a:p>
        </p:txBody>
      </p:sp>
      <p:sp>
        <p:nvSpPr>
          <p:cNvPr id="28" name="Text 20">
            <a:extLst xmlns:a="http://schemas.openxmlformats.org/drawingml/2006/main">
              <a:ext uri="{FF2B5EF4-FFF2-40B4-BE49-F238E27FC236}">
                <a16:creationId xmlns:a16="http://schemas.microsoft.com/office/drawing/2014/main" id="{17A23E7A-1811-4C27-89FA-6DBE685E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511300"/>
            <a:ext cx="17018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00">
                <a:solidFill>
                  <a:srgbClr val="FFFFFF"/>
                </a:solidFill>
                <a:latin typeface="Arial"/>
                <a:ea typeface="Arial"/>
                <a:cs typeface="Arial"/>
              </a:rPr>
              <a:t>Documented alignment</a:t>
            </a:r>
            <a:endParaRPr sz="1000"/>
          </a:p>
        </p:txBody>
      </p:sp>
      <p:sp>
        <p:nvSpPr>
          <p:cNvPr id="29" name="Text 21">
            <a:extLst xmlns:a="http://schemas.openxmlformats.org/drawingml/2006/main">
              <a:ext uri="{FF2B5EF4-FFF2-40B4-BE49-F238E27FC236}">
                <a16:creationId xmlns:a16="http://schemas.microsoft.com/office/drawing/2014/main" id="{BCF072C2-62CE-4E4B-8096-FAB141C32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35200"/>
            <a:ext cx="5969000" cy="3520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1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Why this KOL fits</a:t>
            </a:r>
            <a:endParaRPr sz="2100"/>
          </a:p>
        </p:txBody>
      </p:sp>
      <p:sp>
        <p:nvSpPr>
          <p:cNvPr id="30" name="Text 22">
            <a:extLst xmlns:a="http://schemas.openxmlformats.org/drawingml/2006/main">
              <a:ext uri="{FF2B5EF4-FFF2-40B4-BE49-F238E27FC236}">
                <a16:creationId xmlns:a16="http://schemas.microsoft.com/office/drawing/2014/main" id="{FEEC696C-7876-43E6-96E5-0E83CCAF7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28900"/>
            <a:ext cx="5969000" cy="2346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Expertise in Oncogene Mutated NSCLC and Non-small Cell Lung </a:t>
            </a:r>
            <a:endParaRPr sz="1400"/>
          </a:p>
        </p:txBody>
      </p:sp>
      <p:sp>
        <p:nvSpPr>
          <p:cNvPr id="31" name="Text 23">
            <a:extLst xmlns:a="http://schemas.openxmlformats.org/drawingml/2006/main">
              <a:ext uri="{FF2B5EF4-FFF2-40B4-BE49-F238E27FC236}">
                <a16:creationId xmlns:a16="http://schemas.microsoft.com/office/drawing/2014/main" id="{DF6A33C6-6E8F-4A54-A613-3ECDED3F9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63596"/>
            <a:ext cx="5969000" cy="2346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00">
                <a:solidFill>
                  <a:srgbClr val="0B2D49"/>
                </a:solidFill>
                <a:latin typeface="Arial"/>
                <a:ea typeface="Arial"/>
                <a:cs typeface="Arial"/>
              </a:rPr>
              <a:t>Cancer (NSCLC) is relevant to this advisory board brief</a:t>
            </a:r>
            <a:r>
              <a:rPr sz="14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f22683c737b4cab"/>
              </a:rPr>
              <a:t> [17]</a:t>
            </a:r>
            <a:endParaRPr sz="1400"/>
          </a:p>
        </p:txBody>
      </p:sp>
      <p:sp>
        <p:nvSpPr>
          <p:cNvPr id="32" name="Text 24">
            <a:extLst xmlns:a="http://schemas.openxmlformats.org/drawingml/2006/main">
              <a:ext uri="{FF2B5EF4-FFF2-40B4-BE49-F238E27FC236}">
                <a16:creationId xmlns:a16="http://schemas.microsoft.com/office/drawing/2014/main" id="{A03D25C2-1059-4A20-A182-B886693E8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4544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experience</a:t>
            </a:r>
            <a:endParaRPr sz="2000"/>
          </a:p>
        </p:txBody>
      </p:sp>
      <p:sp>
        <p:nvSpPr>
          <p:cNvPr id="33" name="Text 25">
            <a:extLst xmlns:a="http://schemas.openxmlformats.org/drawingml/2006/main">
              <a:ext uri="{FF2B5EF4-FFF2-40B4-BE49-F238E27FC236}">
                <a16:creationId xmlns:a16="http://schemas.microsoft.com/office/drawing/2014/main" id="{5088F3CD-7744-4241-932C-324187159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848100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4" name="Text 26">
            <a:extLst xmlns:a="http://schemas.openxmlformats.org/drawingml/2006/main">
              <a:ext uri="{FF2B5EF4-FFF2-40B4-BE49-F238E27FC236}">
                <a16:creationId xmlns:a16="http://schemas.microsoft.com/office/drawing/2014/main" id="{D905BA20-6C63-40EC-922E-F76B81A1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3848100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shared expertise through 1 presentation, 1 chaired session and 1 </a:t>
            </a:r>
            <a:endParaRPr sz="1300"/>
          </a:p>
        </p:txBody>
      </p:sp>
      <p:sp>
        <p:nvSpPr>
          <p:cNvPr id="35" name="Text 27">
            <a:extLst xmlns:a="http://schemas.openxmlformats.org/drawingml/2006/main">
              <a:ext uri="{FF2B5EF4-FFF2-40B4-BE49-F238E27FC236}">
                <a16:creationId xmlns:a16="http://schemas.microsoft.com/office/drawing/2014/main" id="{F3240462-406C-4092-9A3D-F64A44CF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066032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interview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c35ab5d5f1f457b"/>
              </a:rPr>
              <a:t> [19]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e06abc7858049d4"/>
              </a:rPr>
              <a:t> [20]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9cdb19773e548b6"/>
              </a:rPr>
              <a:t> [26]</a:t>
            </a:r>
            <a:endParaRPr sz="1300"/>
          </a:p>
        </p:txBody>
      </p:sp>
      <p:sp>
        <p:nvSpPr>
          <p:cNvPr id="36" name="Text 28">
            <a:extLst xmlns:a="http://schemas.openxmlformats.org/drawingml/2006/main">
              <a:ext uri="{FF2B5EF4-FFF2-40B4-BE49-F238E27FC236}">
                <a16:creationId xmlns:a16="http://schemas.microsoft.com/office/drawing/2014/main" id="{B5F20E9B-BB75-4C23-A0C7-19EB4F77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334764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7" name="Text 29">
            <a:extLst xmlns:a="http://schemas.openxmlformats.org/drawingml/2006/main">
              <a:ext uri="{FF2B5EF4-FFF2-40B4-BE49-F238E27FC236}">
                <a16:creationId xmlns:a16="http://schemas.microsoft.com/office/drawing/2014/main" id="{3098B529-E293-442D-833F-199C1A354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334764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coauthored 2 congress abstracts, covering immunotherapy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3f614f743f74368"/>
              </a:rPr>
              <a:t> [28]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a832bd0bca646cd"/>
              </a:rPr>
              <a:t> [30]</a:t>
            </a:r>
            <a:endParaRPr sz="1300"/>
          </a:p>
        </p:txBody>
      </p:sp>
      <p:sp>
        <p:nvSpPr>
          <p:cNvPr id="38" name="Text 30">
            <a:extLst xmlns:a="http://schemas.openxmlformats.org/drawingml/2006/main">
              <a:ext uri="{FF2B5EF4-FFF2-40B4-BE49-F238E27FC236}">
                <a16:creationId xmlns:a16="http://schemas.microsoft.com/office/drawing/2014/main" id="{4986CD04-2A33-4071-91A6-1886FDDFD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603496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9" name="Text 31">
            <a:extLst xmlns:a="http://schemas.openxmlformats.org/drawingml/2006/main">
              <a:ext uri="{FF2B5EF4-FFF2-40B4-BE49-F238E27FC236}">
                <a16:creationId xmlns:a16="http://schemas.microsoft.com/office/drawing/2014/main" id="{23A31B62-1BD8-490A-AFB2-3ED5A98C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603496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Scheduled to present at 1 event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ce08962829d470d"/>
              </a:rPr>
              <a:t> [23]</a:t>
            </a:r>
            <a:endParaRPr sz="1300"/>
          </a:p>
        </p:txBody>
      </p:sp>
      <p:sp>
        <p:nvSpPr>
          <p:cNvPr id="40" name="Text 32">
            <a:extLst xmlns:a="http://schemas.openxmlformats.org/drawingml/2006/main">
              <a:ext uri="{FF2B5EF4-FFF2-40B4-BE49-F238E27FC236}">
                <a16:creationId xmlns:a16="http://schemas.microsoft.com/office/drawing/2014/main" id="{8D801173-520E-4310-97E0-98904C84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0800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Research</a:t>
            </a:r>
            <a:endParaRPr sz="2000"/>
          </a:p>
        </p:txBody>
      </p:sp>
      <p:sp>
        <p:nvSpPr>
          <p:cNvPr id="41" name="Text 33">
            <a:extLst xmlns:a="http://schemas.openxmlformats.org/drawingml/2006/main">
              <a:ext uri="{FF2B5EF4-FFF2-40B4-BE49-F238E27FC236}">
                <a16:creationId xmlns:a16="http://schemas.microsoft.com/office/drawing/2014/main" id="{A3FE3708-12EC-4BA3-94CE-A1652CB7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4737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42" name="Text 34">
            <a:extLst xmlns:a="http://schemas.openxmlformats.org/drawingml/2006/main">
              <a:ext uri="{FF2B5EF4-FFF2-40B4-BE49-F238E27FC236}">
                <a16:creationId xmlns:a16="http://schemas.microsoft.com/office/drawing/2014/main" id="{EBC9BF7F-3EFA-4BCD-B82B-3AD2A308C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473700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Publications found: 7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f4c01c5f5fa4200"/>
              </a:rPr>
              <a:t> [17]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6210eb86650421d"/>
              </a:rPr>
              <a:t> [25]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5ed1812f6404e0f"/>
              </a:rPr>
              <a:t> [18]</a:t>
            </a:r>
            <a:endParaRPr sz="1050"/>
          </a:p>
        </p:txBody>
      </p:sp>
      <p:sp>
        <p:nvSpPr>
          <p:cNvPr id="43" name="Text 35">
            <a:extLst xmlns:a="http://schemas.openxmlformats.org/drawingml/2006/main">
              <a:ext uri="{FF2B5EF4-FFF2-40B4-BE49-F238E27FC236}">
                <a16:creationId xmlns:a16="http://schemas.microsoft.com/office/drawing/2014/main" id="{C69C29AF-63E9-4106-BD37-C5AB05E4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700522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44" name="Text 36">
            <a:extLst xmlns:a="http://schemas.openxmlformats.org/drawingml/2006/main">
              <a:ext uri="{FF2B5EF4-FFF2-40B4-BE49-F238E27FC236}">
                <a16:creationId xmlns:a16="http://schemas.microsoft.com/office/drawing/2014/main" id="{034D1151-22AD-441D-A3EE-FE3E2153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700522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Non-small Cell Lung Cancer (NSCLC); Oncogene Mutated NSCLC; Immunotherapy; Tumor </a:t>
            </a:r>
            <a:endParaRPr sz="1050"/>
          </a:p>
        </p:txBody>
      </p:sp>
      <p:sp>
        <p:nvSpPr>
          <p:cNvPr id="45" name="Text 37">
            <a:extLst xmlns:a="http://schemas.openxmlformats.org/drawingml/2006/main">
              <a:ext uri="{FF2B5EF4-FFF2-40B4-BE49-F238E27FC236}">
                <a16:creationId xmlns:a16="http://schemas.microsoft.com/office/drawing/2014/main" id="{1BC44DBC-8944-4890-A51B-3E024AAB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876544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Metabolism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1e6b9aa6ffb46a9"/>
              </a:rPr>
              <a:t> [17]</a:t>
            </a:r>
            <a:endParaRPr sz="1050"/>
          </a:p>
        </p:txBody>
      </p:sp>
      <p:sp>
        <p:nvSpPr>
          <p:cNvPr id="46" name="Text 38">
            <a:extLst xmlns:a="http://schemas.openxmlformats.org/drawingml/2006/main">
              <a:ext uri="{FF2B5EF4-FFF2-40B4-BE49-F238E27FC236}">
                <a16:creationId xmlns:a16="http://schemas.microsoft.com/office/drawing/2014/main" id="{66EFC72B-8730-4777-8F91-45374D90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2733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focus</a:t>
            </a:r>
            <a:endParaRPr sz="2000"/>
          </a:p>
        </p:txBody>
      </p:sp>
      <p:sp>
        <p:nvSpPr>
          <p:cNvPr id="47" name="Text 39">
            <a:extLst xmlns:a="http://schemas.openxmlformats.org/drawingml/2006/main">
              <a:ext uri="{FF2B5EF4-FFF2-40B4-BE49-F238E27FC236}">
                <a16:creationId xmlns:a16="http://schemas.microsoft.com/office/drawing/2014/main" id="{71C4C338-1701-4603-9698-A9CF0B8F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667000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8" name="Text 40">
            <a:extLst xmlns:a="http://schemas.openxmlformats.org/drawingml/2006/main">
              <a:ext uri="{FF2B5EF4-FFF2-40B4-BE49-F238E27FC236}">
                <a16:creationId xmlns:a16="http://schemas.microsoft.com/office/drawing/2014/main" id="{5C8D8AD1-9DFC-422C-AA5B-2F7BEC68F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667000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Medical Oncology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d9f9d4b2e4a4a6c"/>
              </a:rPr>
              <a:t> [17]</a:t>
            </a:r>
            <a:endParaRPr sz="1350"/>
          </a:p>
        </p:txBody>
      </p:sp>
      <p:sp>
        <p:nvSpPr>
          <p:cNvPr id="49" name="Text 41">
            <a:extLst xmlns:a="http://schemas.openxmlformats.org/drawingml/2006/main">
              <a:ext uri="{FF2B5EF4-FFF2-40B4-BE49-F238E27FC236}">
                <a16:creationId xmlns:a16="http://schemas.microsoft.com/office/drawing/2014/main" id="{78D0FFCC-18BF-404C-BA59-CAF58464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0005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societies</a:t>
            </a:r>
            <a:endParaRPr sz="2000"/>
          </a:p>
        </p:txBody>
      </p:sp>
      <p:sp>
        <p:nvSpPr>
          <p:cNvPr id="50" name="Text 42">
            <a:extLst xmlns:a="http://schemas.openxmlformats.org/drawingml/2006/main">
              <a:ext uri="{FF2B5EF4-FFF2-40B4-BE49-F238E27FC236}">
                <a16:creationId xmlns:a16="http://schemas.microsoft.com/office/drawing/2014/main" id="{2494BBF7-D61F-461A-98D6-F1284B53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3942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51" name="Text 43">
            <a:extLst xmlns:a="http://schemas.openxmlformats.org/drawingml/2006/main">
              <a:ext uri="{FF2B5EF4-FFF2-40B4-BE49-F238E27FC236}">
                <a16:creationId xmlns:a16="http://schemas.microsoft.com/office/drawing/2014/main" id="{F58063A0-CC0D-4923-A29F-7F63A854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394200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Society for Immunotherapy in Cancer </a:t>
            </a:r>
            <a:endParaRPr sz="1050"/>
          </a:p>
        </p:txBody>
      </p:sp>
      <p:sp>
        <p:nvSpPr>
          <p:cNvPr id="52" name="Text 44">
            <a:extLst xmlns:a="http://schemas.openxmlformats.org/drawingml/2006/main">
              <a:ext uri="{FF2B5EF4-FFF2-40B4-BE49-F238E27FC236}">
                <a16:creationId xmlns:a16="http://schemas.microsoft.com/office/drawing/2014/main" id="{93C38BFC-4936-4696-B16C-FC226106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570222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(SITC)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dde8eb556384170"/>
              </a:rPr>
              <a:t> [17]</a:t>
            </a:r>
            <a:endParaRPr sz="1050"/>
          </a:p>
        </p:txBody>
      </p:sp>
      <p:sp>
        <p:nvSpPr>
          <p:cNvPr id="53" name="Text 45">
            <a:extLst xmlns:a="http://schemas.openxmlformats.org/drawingml/2006/main">
              <a:ext uri="{FF2B5EF4-FFF2-40B4-BE49-F238E27FC236}">
                <a16:creationId xmlns:a16="http://schemas.microsoft.com/office/drawing/2014/main" id="{D540345D-1EC0-4627-8383-098CB5471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797044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54" name="Text 46">
            <a:extLst xmlns:a="http://schemas.openxmlformats.org/drawingml/2006/main">
              <a:ext uri="{FF2B5EF4-FFF2-40B4-BE49-F238E27FC236}">
                <a16:creationId xmlns:a16="http://schemas.microsoft.com/office/drawing/2014/main" id="{5DFDC888-502B-4F33-A09C-544CCC5B5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797044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American Society of Clinical Oncology </a:t>
            </a:r>
            <a:endParaRPr sz="1050"/>
          </a:p>
        </p:txBody>
      </p:sp>
      <p:sp>
        <p:nvSpPr>
          <p:cNvPr id="55" name="Text 47">
            <a:extLst xmlns:a="http://schemas.openxmlformats.org/drawingml/2006/main">
              <a:ext uri="{FF2B5EF4-FFF2-40B4-BE49-F238E27FC236}">
                <a16:creationId xmlns:a16="http://schemas.microsoft.com/office/drawing/2014/main" id="{217E2E07-F50B-4278-91E4-90482797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973066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(ASCO)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f8bcbf2648a424a"/>
              </a:rPr>
              <a:t> [17]</a:t>
            </a:r>
            <a:endParaRPr sz="1050"/>
          </a:p>
        </p:txBody>
      </p:sp>
      <p:sp>
        <p:nvSpPr>
          <p:cNvPr id="56" name="Text 48">
            <a:extLst xmlns:a="http://schemas.openxmlformats.org/drawingml/2006/main">
              <a:ext uri="{FF2B5EF4-FFF2-40B4-BE49-F238E27FC236}">
                <a16:creationId xmlns:a16="http://schemas.microsoft.com/office/drawing/2014/main" id="{A2FC7D7F-C451-44A2-ACAA-2ABD17B4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3594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activity</a:t>
            </a:r>
            <a:endParaRPr sz="2000"/>
          </a:p>
        </p:txBody>
      </p:sp>
      <p:sp>
        <p:nvSpPr>
          <p:cNvPr id="57" name="Text 49">
            <a:extLst xmlns:a="http://schemas.openxmlformats.org/drawingml/2006/main">
              <a:ext uri="{FF2B5EF4-FFF2-40B4-BE49-F238E27FC236}">
                <a16:creationId xmlns:a16="http://schemas.microsoft.com/office/drawing/2014/main" id="{224BD5F2-56CD-4F28-9D2F-826CD9FE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7531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58" name="Text 50">
            <a:extLst xmlns:a="http://schemas.openxmlformats.org/drawingml/2006/main">
              <a:ext uri="{FF2B5EF4-FFF2-40B4-BE49-F238E27FC236}">
                <a16:creationId xmlns:a16="http://schemas.microsoft.com/office/drawing/2014/main" id="{75E147C9-1038-4D56-840D-AE4915937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753100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Total: 8 (4 congress records + 4 </a:t>
            </a:r>
            <a:endParaRPr sz="1050"/>
          </a:p>
        </p:txBody>
      </p:sp>
      <p:sp>
        <p:nvSpPr>
          <p:cNvPr id="59" name="Text 51">
            <a:extLst xmlns:a="http://schemas.openxmlformats.org/drawingml/2006/main">
              <a:ext uri="{FF2B5EF4-FFF2-40B4-BE49-F238E27FC236}">
                <a16:creationId xmlns:a16="http://schemas.microsoft.com/office/drawing/2014/main" id="{08E77A20-D90F-4D36-AD34-AFE34EE4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929122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talks/interviews)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e191dc42cd04208"/>
              </a:rPr>
              <a:t> [28]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a3aaaec95fc41ca"/>
              </a:rPr>
              <a:t> [30]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63c0368d7084e0d"/>
              </a:rPr>
              <a:t> [27]</a:t>
            </a:r>
            <a:endParaRPr sz="1050"/>
          </a:p>
        </p:txBody>
      </p:sp>
      <p:sp>
        <p:nvSpPr>
          <p:cNvPr id="60" name="Text 52">
            <a:extLst xmlns:a="http://schemas.openxmlformats.org/drawingml/2006/main">
              <a:ext uri="{FF2B5EF4-FFF2-40B4-BE49-F238E27FC236}">
                <a16:creationId xmlns:a16="http://schemas.microsoft.com/office/drawing/2014/main" id="{995AE8AB-8EB3-4281-B3A8-AA732A928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248400"/>
            <a:ext cx="113157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Sources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c3465baa8a14406"/>
              </a:rPr>
              <a:t>[17] profiles.hopkinsmedic…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844d4f5fa4748c1"/>
              </a:rPr>
              <a:t>[18] Osimertinib plus…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56d0d0ca93d4f9f"/>
              </a:rPr>
              <a:t>[19] 2024 KRAS Kickers…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a985acc8b744ad4"/>
              </a:rPr>
              <a:t>[20] IASLC | ASCO 2025…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eb656c60d654bf9"/>
              </a:rPr>
              <a:t>[23] 2026 UVA Medical…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e38a32d2e3443f2"/>
              </a:rPr>
              <a:t>[25] Educational… </a:t>
            </a:r>
            <a:endParaRPr sz="850"/>
          </a:p>
        </p:txBody>
      </p:sp>
      <p:sp>
        <p:nvSpPr>
          <p:cNvPr id="61" name="Text 53">
            <a:extLst xmlns:a="http://schemas.openxmlformats.org/drawingml/2006/main">
              <a:ext uri="{FF2B5EF4-FFF2-40B4-BE49-F238E27FC236}">
                <a16:creationId xmlns:a16="http://schemas.microsoft.com/office/drawing/2014/main" id="{B1FFAB03-B8AA-452B-8EDD-675D466F3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477000"/>
            <a:ext cx="50800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>
                <a:solidFill>
                  <a:srgbClr val="52677C"/>
                </a:solidFill>
                <a:latin typeface="Arial"/>
                <a:ea typeface="Arial"/>
                <a:cs typeface="Arial"/>
              </a:rPr>
              <a:t>Full references in appendix</a:t>
            </a:r>
            <a:endParaRPr sz="850"/>
          </a:p>
        </p:txBody>
      </p:sp>
      <p:sp>
        <p:nvSpPr>
          <p:cNvPr id="62" name="Text 54">
            <a:extLst xmlns:a="http://schemas.openxmlformats.org/drawingml/2006/main">
              <a:ext uri="{FF2B5EF4-FFF2-40B4-BE49-F238E27FC236}">
                <a16:creationId xmlns:a16="http://schemas.microsoft.com/office/drawing/2014/main" id="{FD45300D-A368-4B40-BF92-F19EE3F2C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63" name="Text 55">
            <a:extLst xmlns:a="http://schemas.openxmlformats.org/drawingml/2006/main">
              <a:ext uri="{FF2B5EF4-FFF2-40B4-BE49-F238E27FC236}">
                <a16:creationId xmlns:a16="http://schemas.microsoft.com/office/drawing/2014/main" id="{1C3DCB58-44D9-4BF2-9BD8-3C64BDF0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9 / 50</a:t>
            </a:r>
            <a:endParaRPr sz="900"/>
          </a:p>
        </p:txBody>
      </p:sp>
      <p:pic>
        <p:nvPicPr>
          <p:cNvPr id="134" name="Picture 6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3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60032" y="165068"/>
            <a:ext cx="1816132" cy="1650968"/>
          </a:xfrm>
          <a:prstGeom xmlns:a="http://schemas.openxmlformats.org/drawingml/2006/main" prst="rect">
            <a:avLst/>
          </a:prstGeom>
        </p:spPr>
      </p:pic>
      <p:sp>
        <p:nvSpPr>
          <p:cNvPr id="71" name="Portrait disclosure">
            <a:extLst xmlns:a="http://schemas.openxmlformats.org/drawingml/2006/main">
              <a:ext uri="{FF2B5EF4-FFF2-40B4-BE49-F238E27FC236}">
                <a16:creationId xmlns:a16="http://schemas.microsoft.com/office/drawing/2014/main" id="{5A8E1AF0-B9AD-4AA4-B70C-D4D39CE3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32" y="1833563"/>
            <a:ext cx="1816132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>
                <a:solidFill>
                  <a:srgbClr val="B8D6E5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B8D6E5"/>
                </a:solidFill>
                <a:latin typeface="Arial"/>
                <a:ea typeface="Arial"/>
                <a:cs typeface="Arial"/>
              </a:rPr>
              <a:t>AI-generated illustration</a:t>
            </a:r>
          </a:p>
        </p:txBody>
      </p:sp>
    </p:spTree>
    <p:extLst>
      <p:ext uri="{BB962C8B-B14F-4D97-AF65-F5344CB8AC3E}">
        <p14:creationId xmlns:p14="http://schemas.microsoft.com/office/powerpoint/2010/main" val="14610537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DD501BB-18D6-4351-8CF7-6E773F93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0182DB8-438A-4D29-9F39-ED00A578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700357EA-D4F9-4814-9BFE-13AE7831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A5B9DAA-29EF-4B87-A1E2-83CBFC93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54200"/>
            <a:ext cx="11328400" cy="723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7AC14A00-582D-42C0-AB6C-8646CB76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179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7CF01A3-1FFE-40F3-B78D-AFFDDA6A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307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1164363-F575-43C1-8B1A-43DFDA5D1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435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74F79B14-F6E4-405F-A239-EED4B7D42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9563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7458FFB-4540-46DF-AF19-5BF50B15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31B28CC5-0C68-4154-A754-257407D7F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325A45E-0183-4743-8282-52E4F7481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9818F48-D325-46EE-95E7-ADEC94780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Nadia A. Brenner: Project fit</a:t>
            </a:r>
            <a:endParaRPr sz="2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A4CB96E-D7BE-4C77-9951-791964673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1993900"/>
            <a:ext cx="82169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Each category adds points to the total. More points mean a closer match to this project's needs.</a:t>
            </a:r>
            <a:endParaRPr sz="12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508DC38-58FF-43AB-AF01-543E601A8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5600" y="1968500"/>
            <a:ext cx="233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100 / 100</a:t>
            </a:r>
            <a:endParaRPr sz="2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A800104-2788-4BEC-9800-1E47244E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40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 to the brief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EE0DD9AF-F37D-49A2-9DB7-392A7A79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7940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How closely the profile matches the topics and requirements in your </a:t>
            </a:r>
            <a:endParaRPr sz="11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8CA7B944-1BF0-4EE8-8F51-C5A822F85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9867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0155751c9514495"/>
              </a:rPr>
              <a:t> [16]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addc897b17c4788"/>
              </a:rPr>
              <a:t> [17]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790d364ea3d4e31"/>
              </a:rPr>
              <a:t> [18]</a:t>
            </a:r>
            <a:endParaRPr sz="11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714B2BA-1B40-4D8E-95B9-C4A1C1DAE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27940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35 / 35 points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E59C4F9-7E95-4ADE-B93F-A8F5A9C92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1369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35% of total</a:t>
            </a:r>
            <a:endParaRPr sz="10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62F6B598-7A2F-4549-97E4-472E49387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6068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experience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F743012A-EB32-40F5-B590-73F589C5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36068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5 clinical or research records matched your 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3e35148ff9445a4"/>
              </a:rPr>
              <a:t> [16]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86d1cb26f7e48f9"/>
              </a:rPr>
              <a:t> [17]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fe269c42b39470f"/>
              </a:rPr>
              <a:t> [18]</a:t>
            </a:r>
            <a:endParaRPr sz="11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8EEE11C-846F-455E-8267-927F3CF2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6068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25 / 25 points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3741D22-7B52-4DDB-871E-16C734D9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9497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25% of total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28AAA6B1-19A2-4FD7-A92C-2E8B0B27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4196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Supporting information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6FDCA5CA-1344-4BE7-8A3F-9FA3305C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44196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12 matched records backed by 10 linked sources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e915cd428d5478e"/>
              </a:rPr>
              <a:t> [16]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c84f55e26dd4a85"/>
              </a:rPr>
              <a:t> [17]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e35c82a525147c4"/>
              </a:rPr>
              <a:t> [18]</a:t>
            </a:r>
            <a:endParaRPr sz="11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5A1207E8-A4AE-4855-AEEC-9AF60CA2B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4196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/ 20 points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AB26FD1-F7B9-473C-B34B-70E892D7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7625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97E798BE-352E-41DE-8F87-448D12D1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324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Speaking and professional </a:t>
            </a:r>
            <a:endParaRPr sz="15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111BE4B3-681A-452E-9DA5-C7F13D54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48386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activity</a:t>
            </a:r>
            <a:endParaRPr sz="15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908C9CCD-9BAB-4F57-90FD-09824CA7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2324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5 professional activities matched your brief, such as talks or </a:t>
            </a:r>
            <a:endParaRPr sz="11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61B71D8F-BFDD-4F05-969B-7FDAE6C3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4251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contributions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0c72e895a0c44f5"/>
              </a:rPr>
              <a:t> [19]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ce2b28fd2554e25"/>
              </a:rPr>
              <a:t> [20]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2f29fe586224856"/>
              </a:rPr>
              <a:t> [26]</a:t>
            </a:r>
            <a:endParaRPr sz="11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5D9D5031-EB29-41AF-B7B6-EE3823F2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2324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/ 20 points</a:t>
            </a:r>
            <a:endParaRPr sz="17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4D81B514-BEF7-49CE-B3A7-2EE22E612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5753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3A659472-787F-48EE-A2D3-4C5203C3F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7983BAD3-3898-468F-A379-AED24C9F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3484DBCC-E9B0-48B3-B8BF-2BDAE005C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10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1226182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DA721BB-F8D4-4DF0-89DC-4F6A60B0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ECBFED9-54A4-42F7-BBEB-DCC494E46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8195A8C9-7C95-4FAF-A130-FE71E2084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13852659-B694-408D-9C1A-B2918E3E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F792710B-2834-4369-BDE4-509EC25C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02D7EEA-BD1A-466B-B54D-E4958655D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959CED6-4B4D-42AA-B83C-29AD847A7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Nadia A. Brenner: Supporting evidence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C03A415-6E75-41BB-BDB1-AD58F50B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Poster Presentations - Proffered Abstracts · 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AB229B8-7CFA-41A6-BC08-B89B8A92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AACR Annual Meeting 2026 · Abstract: Clinical utility of landmark ctDNA 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F36B814-F80D-4E0E-B190-057CD264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molecular response as an early indicator of immunotherapy outcomes in 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44C17C7-6235-40D0-8FB9-98D495F28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cancer. (Cancer Res 2026;86(7_Supplement):110) · Abstract 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E96FCFA5-7596-4F86-859D-A50DD2E1A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96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co-author (not a speaking role)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89110ac49574bad"/>
              </a:rPr>
              <a:t> [28]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2CEDB12-8F68-4189-8C6C-6582844F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Abstract: Prophylactic peptide vaccine targeting 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63A3E73-8437-4E20-BA47-C1170B5F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resistance mutations in advanced ALK-positive lung cancer: Primary 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2DD4E69-A952-476A-A99F-37370B5D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27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analysis from the ARCHER trial. (J Clin Oncol 44(16_suppl):8517) · 2026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9B78702-08EF-4BA5-AD73-D41D882F6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628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ASCO Annual Meeting · Abstract co-author (not a speaking role)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801671bc7504c8a"/>
              </a:rPr>
              <a:t> [30]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A0EDA70-F089-46C4-9849-3D5DF7BB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56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Scheduled future event (lung cancer); listed 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04EBEA16-8280-41F4-B994-5D1DBD92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15798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among 2026 NACLC Co-Chairs · IASLC North America Conference on 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0EA3F35-4BA8-4A83-A71F-7280D1851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914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 2026 (NACLC 2026) · Conference co-chair 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10FAE895-F2CE-43AE-AE38-22AB8697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56031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(scheduled)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ffee849baa648fc"/>
              </a:rPr>
              <a:t> [27]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76904D58-62E7-4B1F-ABED-52DC3A116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8848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organisation (thoracic oncology / 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677035E-0600-44BF-AE31-CA129A3B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8965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cancer) · IASLC | ASCO 2025 North America Conference on Lung 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CFB1C45F-3F62-4102-9ACD-D2D73676B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29082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Cancer (NACLC 2025) · Conference chair (one of four 2025 conference 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3FA6FD99-A5FE-48C7-ACFF-9196BDA1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9198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chairs)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7a2b572318a43b1"/>
              </a:rPr>
              <a:t> [20]</a:t>
            </a:r>
            <a:endParaRPr sz="12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4D2C9C2A-29C2-487A-B424-09472D19B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2024 KRAS Kickers Hope Filled Summit · Talk on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5F46AFCF-72E4-4820-91C1-A903E983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KRAS peptide vaccine clinical trial portfolio (KRAS-mutated cancers incl.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EE835BC-92E6-4C13-A742-943D07633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NSCLC), with audience Q&amp;A · Speaker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fceff2afc384611"/>
              </a:rPr>
              <a:t> [19]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CBDF97BA-0AF4-4965-8651-4E95948C0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622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Mastering Fellowship Interview Season: What </a:t>
            </a:r>
            <a:endParaRPr sz="12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55F74AD9-4DF1-4522-AC5F-AC2504EA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23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Programs Value and How Applicants Can Stand Out · X Space </a:t>
            </a:r>
            <a:endParaRPr sz="12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5E0C07BC-9732-4A7C-AE5E-61E27ECDA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discussion on fellowship interviews (medical education) · Featured guest </a:t>
            </a:r>
            <a:endParaRPr sz="12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4A025225-6C96-431C-8031-AB4F9417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(hosted by Dr. Shreyas Kalantri)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c4f2c2a3e8c43d1"/>
              </a:rPr>
              <a:t> [22]</a:t>
            </a:r>
            <a:endParaRPr sz="12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96328C46-3D53-4074-B75D-96A7E1753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54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Preview: IASLC | ASCO 2025 North American </a:t>
            </a:r>
            <a:endParaRPr sz="12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04895E5F-5E9C-4016-9D7E-9C8BF2B22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55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on Lung Cancer (podcast) · Podcast previewing NACLC </a:t>
            </a:r>
            <a:endParaRPr sz="12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02CBED04-1507-44D7-AD53-35BDE399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56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2025 (lung cancer) · Podcast guest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3d237f5a52244b8"/>
              </a:rPr>
              <a:t> [26]</a:t>
            </a:r>
            <a:endParaRPr sz="12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5B08406F-8A8F-4481-A86D-5AFAC3329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8498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2026 UVA Medical Oncology Update · </a:t>
            </a:r>
            <a:endParaRPr sz="12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DF548D85-1872-4E43-99C7-0EB189CF3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8614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2026-11-06 · Scheduled future event; keynote in Thoracic Oncology </a:t>
            </a:r>
            <a:endParaRPr sz="12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95ACBDD1-3B13-4FAE-9F9B-38881FCA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731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session · Keynote speaker (scheduled)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747e2941d2f45be"/>
              </a:rPr>
              <a:t> [23]</a:t>
            </a:r>
            <a:endParaRPr sz="12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79E00CAE-99AD-4B6A-BB80-6A4ECFA8E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01548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profile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ca55e5fcd904fe0"/>
              </a:rPr>
              <a:t> [17]</a:t>
            </a:r>
            <a:endParaRPr sz="12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2C54DA99-A01A-41EA-A4BD-BE8DBBB3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56D28BB9-3C06-4ED1-A0A0-2C4DC861A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BC3EBC59-4566-4FB8-B771-021903011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11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48546801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8201AE4-F71C-41BF-BCCC-572438338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6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56BAF77-B105-4C33-A86F-985CFCBC7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871E49BF-F403-4C0F-A402-7960346F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444500"/>
            <a:ext cx="1943100" cy="1358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65E4E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41BD5EC-8266-42A3-A6E2-958B7FE5C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6731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D260EAB1-61B1-4958-ADC3-B2171B15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" y="2120900"/>
            <a:ext cx="7366000" cy="1193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C9539AA-2E2C-479E-BA78-4E611AEF8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9700" y="2197100"/>
            <a:ext cx="0" cy="392430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bd24275ee7487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1800" y="2425700"/>
            <a:ext cx="584200" cy="584200"/>
          </a:xfrm>
          <a:prstGeom xmlns:a="http://schemas.openxmlformats.org/drawingml/2006/main" prst="rect">
            <a:avLst/>
          </a:prstGeom>
        </p:spPr>
      </p:pic>
      <p:pic>
        <p:nvPicPr>
          <p:cNvPr id="82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4088682cab45a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3479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B8A95AEE-DDAB-4C69-A6B0-5CA03B1ED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" y="5016500"/>
            <a:ext cx="72898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4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892993ad2a4fd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5105400"/>
            <a:ext cx="508000" cy="508000"/>
          </a:xfrm>
          <a:prstGeom xmlns:a="http://schemas.openxmlformats.org/drawingml/2006/main" prst="rect">
            <a:avLst/>
          </a:prstGeom>
        </p:spPr>
      </p:pic>
      <p:pic>
        <p:nvPicPr>
          <p:cNvPr id="85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80ec023f024c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22987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3" name="Shape 7">
            <a:extLst xmlns:a="http://schemas.openxmlformats.org/drawingml/2006/main">
              <a:ext uri="{FF2B5EF4-FFF2-40B4-BE49-F238E27FC236}">
                <a16:creationId xmlns:a16="http://schemas.microsoft.com/office/drawing/2014/main" id="{C4B8F398-0FF3-4442-BD62-975CC172A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38354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7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72a23910a64a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40259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5" name="Shape 8">
            <a:extLst xmlns:a="http://schemas.openxmlformats.org/drawingml/2006/main">
              <a:ext uri="{FF2B5EF4-FFF2-40B4-BE49-F238E27FC236}">
                <a16:creationId xmlns:a16="http://schemas.microsoft.com/office/drawing/2014/main" id="{1784478F-75A8-48C1-B697-34B69BA3A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53086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9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f96c8c1ccf4a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5384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7" name="Shape 9">
            <a:extLst xmlns:a="http://schemas.openxmlformats.org/drawingml/2006/main">
              <a:ext uri="{FF2B5EF4-FFF2-40B4-BE49-F238E27FC236}">
                <a16:creationId xmlns:a16="http://schemas.microsoft.com/office/drawing/2014/main" id="{3BB6E797-F224-4FAC-AD9B-F0BA733D4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0">
            <a:extLst xmlns:a="http://schemas.openxmlformats.org/drawingml/2006/main">
              <a:ext uri="{FF2B5EF4-FFF2-40B4-BE49-F238E27FC236}">
                <a16:creationId xmlns:a16="http://schemas.microsoft.com/office/drawing/2014/main" id="{29A348AD-64F7-4E53-86C2-F7B0D9BA5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165100"/>
            <a:ext cx="1816100" cy="165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E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Text 11">
            <a:extLst xmlns:a="http://schemas.openxmlformats.org/drawingml/2006/main">
              <a:ext uri="{FF2B5EF4-FFF2-40B4-BE49-F238E27FC236}">
                <a16:creationId xmlns:a16="http://schemas.microsoft.com/office/drawing/2014/main" id="{C758BC68-FD25-45D9-89BC-B2AE36AE2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596900"/>
            <a:ext cx="181610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4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/>
            </a:r>
            <a:endParaRPr sz="4400"/>
          </a:p>
        </p:txBody>
      </p:sp>
      <p:sp>
        <p:nvSpPr>
          <p:cNvPr id="20" name="Text 12">
            <a:extLst xmlns:a="http://schemas.openxmlformats.org/drawingml/2006/main">
              <a:ext uri="{FF2B5EF4-FFF2-40B4-BE49-F238E27FC236}">
                <a16:creationId xmlns:a16="http://schemas.microsoft.com/office/drawing/2014/main" id="{1F4D7281-D7DE-45C8-9350-F4241A4FE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1524000"/>
            <a:ext cx="1816100" cy="254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0B2D49"/>
                </a:solidFill>
                <a:latin typeface="Arial"/>
                <a:ea typeface="Arial"/>
                <a:cs typeface="Arial"/>
              </a:rPr>
              <a:t/>
            </a:r>
            <a:endParaRPr sz="1000"/>
          </a:p>
        </p:txBody>
      </p:sp>
      <p:sp>
        <p:nvSpPr>
          <p:cNvPr id="21" name="Text 13">
            <a:extLst xmlns:a="http://schemas.openxmlformats.org/drawingml/2006/main">
              <a:ext uri="{FF2B5EF4-FFF2-40B4-BE49-F238E27FC236}">
                <a16:creationId xmlns:a16="http://schemas.microsoft.com/office/drawing/2014/main" id="{AB3FF782-1606-4F73-9DF4-E8962EB1C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6921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200"/>
          </a:p>
        </p:txBody>
      </p:sp>
      <p:sp>
        <p:nvSpPr>
          <p:cNvPr id="22" name="Text 14">
            <a:extLst xmlns:a="http://schemas.openxmlformats.org/drawingml/2006/main">
              <a:ext uri="{FF2B5EF4-FFF2-40B4-BE49-F238E27FC236}">
                <a16:creationId xmlns:a16="http://schemas.microsoft.com/office/drawing/2014/main" id="{7F0B9719-9E31-4066-A286-C01D26891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558800"/>
            <a:ext cx="7340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Marta C. Delaney, MD</a:t>
            </a:r>
            <a:endParaRPr sz="3000"/>
          </a:p>
        </p:txBody>
      </p:sp>
      <p:sp>
        <p:nvSpPr>
          <p:cNvPr id="23" name="Text 15">
            <a:extLst xmlns:a="http://schemas.openxmlformats.org/drawingml/2006/main">
              <a:ext uri="{FF2B5EF4-FFF2-40B4-BE49-F238E27FC236}">
                <a16:creationId xmlns:a16="http://schemas.microsoft.com/office/drawing/2014/main" id="{2F5C85E5-3728-43E0-9F85-06ABBABC9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257300"/>
            <a:ext cx="73406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>
                <a:solidFill>
                  <a:srgbClr val="A5D6ED"/>
                </a:solidFill>
                <a:latin typeface="Arial"/>
                <a:ea typeface="Arial"/>
                <a:cs typeface="Arial"/>
              </a:rPr>
              <a:t>Assistant Professor of Oncology</a:t>
            </a:r>
            <a:endParaRPr sz="1500"/>
          </a:p>
        </p:txBody>
      </p:sp>
      <p:sp>
        <p:nvSpPr>
          <p:cNvPr id="24" name="Text 16">
            <a:extLst xmlns:a="http://schemas.openxmlformats.org/drawingml/2006/main">
              <a:ext uri="{FF2B5EF4-FFF2-40B4-BE49-F238E27FC236}">
                <a16:creationId xmlns:a16="http://schemas.microsoft.com/office/drawing/2014/main" id="{6B1C4F70-4052-45B0-A7E3-3F744C57C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625600"/>
            <a:ext cx="73406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FFFF"/>
                </a:solidFill>
                <a:latin typeface="Arial"/>
                <a:ea typeface="Arial"/>
                <a:cs typeface="Arial"/>
              </a:rPr>
              <a:t>Johns Hopkins Sidney Kimmel Comprehensive Cancer Center at Sibley Memorial Hospital | Washington, DC</a:t>
            </a:r>
            <a:endParaRPr sz="1050"/>
          </a:p>
        </p:txBody>
      </p:sp>
      <p:sp>
        <p:nvSpPr>
          <p:cNvPr id="25" name="Text 17">
            <a:extLst xmlns:a="http://schemas.openxmlformats.org/drawingml/2006/main">
              <a:ext uri="{FF2B5EF4-FFF2-40B4-BE49-F238E27FC236}">
                <a16:creationId xmlns:a16="http://schemas.microsoft.com/office/drawing/2014/main" id="{D65A8C42-0C6E-4914-B2D8-E0095E32B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9000" y="596900"/>
            <a:ext cx="13462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PROJECT FIT</a:t>
            </a:r>
            <a:endParaRPr sz="1000"/>
          </a:p>
        </p:txBody>
      </p:sp>
      <p:sp>
        <p:nvSpPr>
          <p:cNvPr id="26" name="Text 18">
            <a:extLst xmlns:a="http://schemas.openxmlformats.org/drawingml/2006/main">
              <a:ext uri="{FF2B5EF4-FFF2-40B4-BE49-F238E27FC236}">
                <a16:creationId xmlns:a16="http://schemas.microsoft.com/office/drawing/2014/main" id="{7FC05F62-1B26-4A79-A472-37000011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889000"/>
            <a:ext cx="1219200" cy="57835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34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100</a:t>
            </a:r>
            <a:endParaRPr sz="3450"/>
          </a:p>
        </p:txBody>
      </p:sp>
      <p:sp>
        <p:nvSpPr>
          <p:cNvPr id="27" name="Text 19">
            <a:extLst xmlns:a="http://schemas.openxmlformats.org/drawingml/2006/main">
              <a:ext uri="{FF2B5EF4-FFF2-40B4-BE49-F238E27FC236}">
                <a16:creationId xmlns:a16="http://schemas.microsoft.com/office/drawing/2014/main" id="{74FEAA4B-E74E-43C4-8E34-604DF51E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155700"/>
            <a:ext cx="4826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/100</a:t>
            </a:r>
            <a:endParaRPr sz="1350"/>
          </a:p>
        </p:txBody>
      </p:sp>
      <p:sp>
        <p:nvSpPr>
          <p:cNvPr id="28" name="Text 20">
            <a:extLst xmlns:a="http://schemas.openxmlformats.org/drawingml/2006/main">
              <a:ext uri="{FF2B5EF4-FFF2-40B4-BE49-F238E27FC236}">
                <a16:creationId xmlns:a16="http://schemas.microsoft.com/office/drawing/2014/main" id="{69C45B2E-9F3C-4E0E-B73A-B843E7C74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511300"/>
            <a:ext cx="17018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00">
                <a:solidFill>
                  <a:srgbClr val="FFFFFF"/>
                </a:solidFill>
                <a:latin typeface="Arial"/>
                <a:ea typeface="Arial"/>
                <a:cs typeface="Arial"/>
              </a:rPr>
              <a:t>Documented alignment</a:t>
            </a:r>
            <a:endParaRPr sz="1000"/>
          </a:p>
        </p:txBody>
      </p:sp>
      <p:sp>
        <p:nvSpPr>
          <p:cNvPr id="29" name="Text 21">
            <a:extLst xmlns:a="http://schemas.openxmlformats.org/drawingml/2006/main">
              <a:ext uri="{FF2B5EF4-FFF2-40B4-BE49-F238E27FC236}">
                <a16:creationId xmlns:a16="http://schemas.microsoft.com/office/drawing/2014/main" id="{2EA57D7A-74A5-4D84-9F46-86C67503E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35200"/>
            <a:ext cx="5969000" cy="3520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1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Why this KOL fits</a:t>
            </a:r>
            <a:endParaRPr sz="2100"/>
          </a:p>
        </p:txBody>
      </p:sp>
      <p:sp>
        <p:nvSpPr>
          <p:cNvPr id="30" name="Text 22">
            <a:extLst xmlns:a="http://schemas.openxmlformats.org/drawingml/2006/main">
              <a:ext uri="{FF2B5EF4-FFF2-40B4-BE49-F238E27FC236}">
                <a16:creationId xmlns:a16="http://schemas.microsoft.com/office/drawing/2014/main" id="{2D77109E-8E3B-4AB7-9779-3C5278A5F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28900"/>
            <a:ext cx="5969000" cy="2346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Expertise in EGFR lung cancer and small cell lung cancer is </a:t>
            </a:r>
            <a:endParaRPr sz="1400"/>
          </a:p>
        </p:txBody>
      </p:sp>
      <p:sp>
        <p:nvSpPr>
          <p:cNvPr id="31" name="Text 23">
            <a:extLst xmlns:a="http://schemas.openxmlformats.org/drawingml/2006/main">
              <a:ext uri="{FF2B5EF4-FFF2-40B4-BE49-F238E27FC236}">
                <a16:creationId xmlns:a16="http://schemas.microsoft.com/office/drawing/2014/main" id="{45EDEDF0-A68E-40D6-BEC8-5EA8CCD4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63596"/>
            <a:ext cx="5969000" cy="2346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00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to this advisory board brief</a:t>
            </a:r>
            <a:r>
              <a:rPr sz="14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60b317599af44ea"/>
              </a:rPr>
              <a:t> [31]</a:t>
            </a:r>
            <a:endParaRPr sz="1400"/>
          </a:p>
        </p:txBody>
      </p:sp>
      <p:sp>
        <p:nvSpPr>
          <p:cNvPr id="32" name="Text 24">
            <a:extLst xmlns:a="http://schemas.openxmlformats.org/drawingml/2006/main">
              <a:ext uri="{FF2B5EF4-FFF2-40B4-BE49-F238E27FC236}">
                <a16:creationId xmlns:a16="http://schemas.microsoft.com/office/drawing/2014/main" id="{6E3815A4-09AF-457A-9196-65A9A2C4E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4544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experience</a:t>
            </a:r>
            <a:endParaRPr sz="2000"/>
          </a:p>
        </p:txBody>
      </p:sp>
      <p:sp>
        <p:nvSpPr>
          <p:cNvPr id="33" name="Text 25">
            <a:extLst xmlns:a="http://schemas.openxmlformats.org/drawingml/2006/main">
              <a:ext uri="{FF2B5EF4-FFF2-40B4-BE49-F238E27FC236}">
                <a16:creationId xmlns:a16="http://schemas.microsoft.com/office/drawing/2014/main" id="{0C58A458-2BCC-4DAC-9744-AA283E068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848100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4" name="Text 26">
            <a:extLst xmlns:a="http://schemas.openxmlformats.org/drawingml/2006/main">
              <a:ext uri="{FF2B5EF4-FFF2-40B4-BE49-F238E27FC236}">
                <a16:creationId xmlns:a16="http://schemas.microsoft.com/office/drawing/2014/main" id="{10DCE38F-12CC-4C48-B372-E52262DB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3848100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shared expertise through 1 presentation, 1 panel discussion and 2 </a:t>
            </a:r>
            <a:endParaRPr sz="1300"/>
          </a:p>
        </p:txBody>
      </p:sp>
      <p:sp>
        <p:nvSpPr>
          <p:cNvPr id="35" name="Text 27">
            <a:extLst xmlns:a="http://schemas.openxmlformats.org/drawingml/2006/main">
              <a:ext uri="{FF2B5EF4-FFF2-40B4-BE49-F238E27FC236}">
                <a16:creationId xmlns:a16="http://schemas.microsoft.com/office/drawing/2014/main" id="{39DA055C-2F1E-4EA1-A479-3163E8E29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066032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education programs, covering small cell lung cancer and non-small cell </a:t>
            </a:r>
            <a:endParaRPr sz="1300"/>
          </a:p>
        </p:txBody>
      </p:sp>
      <p:sp>
        <p:nvSpPr>
          <p:cNvPr id="36" name="Text 28">
            <a:extLst xmlns:a="http://schemas.openxmlformats.org/drawingml/2006/main">
              <a:ext uri="{FF2B5EF4-FFF2-40B4-BE49-F238E27FC236}">
                <a16:creationId xmlns:a16="http://schemas.microsoft.com/office/drawing/2014/main" id="{05F7DBE7-C79F-42B5-BE34-440333AE1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283964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95909ed473d4f44"/>
              </a:rPr>
              <a:t> [41]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6328107a1f1479d"/>
              </a:rPr>
              <a:t> [32]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d19d9c339a2416c"/>
              </a:rPr>
              <a:t> [37]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5f756c0b62b4d3c"/>
              </a:rPr>
              <a:t> [36]</a:t>
            </a:r>
            <a:endParaRPr sz="1300"/>
          </a:p>
        </p:txBody>
      </p:sp>
      <p:sp>
        <p:nvSpPr>
          <p:cNvPr id="37" name="Text 29">
            <a:extLst xmlns:a="http://schemas.openxmlformats.org/drawingml/2006/main">
              <a:ext uri="{FF2B5EF4-FFF2-40B4-BE49-F238E27FC236}">
                <a16:creationId xmlns:a16="http://schemas.microsoft.com/office/drawing/2014/main" id="{FA51D76B-6233-4153-AAC6-346EE100E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552696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8" name="Text 30">
            <a:extLst xmlns:a="http://schemas.openxmlformats.org/drawingml/2006/main">
              <a:ext uri="{FF2B5EF4-FFF2-40B4-BE49-F238E27FC236}">
                <a16:creationId xmlns:a16="http://schemas.microsoft.com/office/drawing/2014/main" id="{A9DEE7F2-9252-4F24-9063-9DE555CBE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552696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coauthored 1 congress abstract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4c5c7cb9cf94ae9"/>
              </a:rPr>
              <a:t> [33]</a:t>
            </a:r>
            <a:endParaRPr sz="1300"/>
          </a:p>
        </p:txBody>
      </p:sp>
      <p:sp>
        <p:nvSpPr>
          <p:cNvPr id="39" name="Text 31">
            <a:extLst xmlns:a="http://schemas.openxmlformats.org/drawingml/2006/main">
              <a:ext uri="{FF2B5EF4-FFF2-40B4-BE49-F238E27FC236}">
                <a16:creationId xmlns:a16="http://schemas.microsoft.com/office/drawing/2014/main" id="{F16B972C-7688-44BB-8E69-7CD5861E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0800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Research</a:t>
            </a:r>
            <a:endParaRPr sz="2000"/>
          </a:p>
        </p:txBody>
      </p:sp>
      <p:sp>
        <p:nvSpPr>
          <p:cNvPr id="40" name="Text 32">
            <a:extLst xmlns:a="http://schemas.openxmlformats.org/drawingml/2006/main">
              <a:ext uri="{FF2B5EF4-FFF2-40B4-BE49-F238E27FC236}">
                <a16:creationId xmlns:a16="http://schemas.microsoft.com/office/drawing/2014/main" id="{2AC25AE7-2B62-42BA-95F3-F4A9882D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4737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41" name="Text 33">
            <a:extLst xmlns:a="http://schemas.openxmlformats.org/drawingml/2006/main">
              <a:ext uri="{FF2B5EF4-FFF2-40B4-BE49-F238E27FC236}">
                <a16:creationId xmlns:a16="http://schemas.microsoft.com/office/drawing/2014/main" id="{6A5E7516-C265-4D30-879C-7ECECC286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473700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Publications found: 7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aaf378409604638"/>
              </a:rPr>
              <a:t> [29]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8098161bed548af"/>
              </a:rPr>
              <a:t> [39]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ca57125096a43d3"/>
              </a:rPr>
              <a:t> [38]</a:t>
            </a:r>
            <a:endParaRPr sz="1050"/>
          </a:p>
        </p:txBody>
      </p:sp>
      <p:sp>
        <p:nvSpPr>
          <p:cNvPr id="42" name="Text 34">
            <a:extLst xmlns:a="http://schemas.openxmlformats.org/drawingml/2006/main">
              <a:ext uri="{FF2B5EF4-FFF2-40B4-BE49-F238E27FC236}">
                <a16:creationId xmlns:a16="http://schemas.microsoft.com/office/drawing/2014/main" id="{3CFE5445-9366-4CAA-A96F-A530AC0D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700522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43" name="Text 35">
            <a:extLst xmlns:a="http://schemas.openxmlformats.org/drawingml/2006/main">
              <a:ext uri="{FF2B5EF4-FFF2-40B4-BE49-F238E27FC236}">
                <a16:creationId xmlns:a16="http://schemas.microsoft.com/office/drawing/2014/main" id="{0CD0F568-C362-4764-870C-D455574D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700522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EGFR lung cancer; Clinical trials in resectable lung cancer; Early stage lung cancer; HER2; </a:t>
            </a:r>
            <a:endParaRPr sz="1050"/>
          </a:p>
        </p:txBody>
      </p:sp>
      <p:sp>
        <p:nvSpPr>
          <p:cNvPr id="44" name="Text 36">
            <a:extLst xmlns:a="http://schemas.openxmlformats.org/drawingml/2006/main">
              <a:ext uri="{FF2B5EF4-FFF2-40B4-BE49-F238E27FC236}">
                <a16:creationId xmlns:a16="http://schemas.microsoft.com/office/drawing/2014/main" id="{34AA4A9D-E37F-4F1D-A039-5920CD14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876544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Immunotherapy; Novel targeted therapies; EGFR- and HER2-mutated lung cancers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29606c4e75843c8"/>
              </a:rPr>
              <a:t> [31]</a:t>
            </a:r>
            <a:endParaRPr sz="1050"/>
          </a:p>
        </p:txBody>
      </p:sp>
      <p:sp>
        <p:nvSpPr>
          <p:cNvPr id="45" name="Text 37">
            <a:extLst xmlns:a="http://schemas.openxmlformats.org/drawingml/2006/main">
              <a:ext uri="{FF2B5EF4-FFF2-40B4-BE49-F238E27FC236}">
                <a16:creationId xmlns:a16="http://schemas.microsoft.com/office/drawing/2014/main" id="{4F8A4756-F990-4093-9309-EEC9564EC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2733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focus</a:t>
            </a:r>
            <a:endParaRPr sz="2000"/>
          </a:p>
        </p:txBody>
      </p:sp>
      <p:sp>
        <p:nvSpPr>
          <p:cNvPr id="46" name="Text 38">
            <a:extLst xmlns:a="http://schemas.openxmlformats.org/drawingml/2006/main">
              <a:ext uri="{FF2B5EF4-FFF2-40B4-BE49-F238E27FC236}">
                <a16:creationId xmlns:a16="http://schemas.microsoft.com/office/drawing/2014/main" id="{7753324C-5A19-4616-8A4C-70B221A8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667000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7" name="Text 39">
            <a:extLst xmlns:a="http://schemas.openxmlformats.org/drawingml/2006/main">
              <a:ext uri="{FF2B5EF4-FFF2-40B4-BE49-F238E27FC236}">
                <a16:creationId xmlns:a16="http://schemas.microsoft.com/office/drawing/2014/main" id="{6FBF2505-450E-4F60-BC03-EE6BD2948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667000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Non-small cell lung cancer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2ba455ffafd4e19"/>
              </a:rPr>
              <a:t> [31]</a:t>
            </a:r>
            <a:endParaRPr sz="1350"/>
          </a:p>
        </p:txBody>
      </p:sp>
      <p:sp>
        <p:nvSpPr>
          <p:cNvPr id="48" name="Text 40">
            <a:extLst xmlns:a="http://schemas.openxmlformats.org/drawingml/2006/main">
              <a:ext uri="{FF2B5EF4-FFF2-40B4-BE49-F238E27FC236}">
                <a16:creationId xmlns:a16="http://schemas.microsoft.com/office/drawing/2014/main" id="{F8AC830D-26D1-465E-B6A2-2BEBBCF93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944114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9" name="Text 41">
            <a:extLst xmlns:a="http://schemas.openxmlformats.org/drawingml/2006/main">
              <a:ext uri="{FF2B5EF4-FFF2-40B4-BE49-F238E27FC236}">
                <a16:creationId xmlns:a16="http://schemas.microsoft.com/office/drawing/2014/main" id="{7F34317D-E731-4BC8-9899-CF6A28570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944114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Small cell lung cancer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90c29589e4f48b0"/>
              </a:rPr>
              <a:t> [31]</a:t>
            </a:r>
            <a:endParaRPr sz="1350"/>
          </a:p>
        </p:txBody>
      </p:sp>
      <p:sp>
        <p:nvSpPr>
          <p:cNvPr id="50" name="Text 42">
            <a:extLst xmlns:a="http://schemas.openxmlformats.org/drawingml/2006/main">
              <a:ext uri="{FF2B5EF4-FFF2-40B4-BE49-F238E27FC236}">
                <a16:creationId xmlns:a16="http://schemas.microsoft.com/office/drawing/2014/main" id="{3D32762D-D637-4859-BE34-C3C494C8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3221228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51" name="Text 43">
            <a:extLst xmlns:a="http://schemas.openxmlformats.org/drawingml/2006/main">
              <a:ext uri="{FF2B5EF4-FFF2-40B4-BE49-F238E27FC236}">
                <a16:creationId xmlns:a16="http://schemas.microsoft.com/office/drawing/2014/main" id="{8DD00D4B-06D6-4B09-ABA2-66366C25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3221228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Thoracic malignancies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b4d729385114c17"/>
              </a:rPr>
              <a:t> [31]</a:t>
            </a:r>
            <a:endParaRPr sz="1350"/>
          </a:p>
        </p:txBody>
      </p:sp>
      <p:sp>
        <p:nvSpPr>
          <p:cNvPr id="52" name="Text 44">
            <a:extLst xmlns:a="http://schemas.openxmlformats.org/drawingml/2006/main">
              <a:ext uri="{FF2B5EF4-FFF2-40B4-BE49-F238E27FC236}">
                <a16:creationId xmlns:a16="http://schemas.microsoft.com/office/drawing/2014/main" id="{DDEC04D5-4845-4161-9DD7-B9ED69F4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0005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societies</a:t>
            </a:r>
            <a:endParaRPr sz="2000"/>
          </a:p>
        </p:txBody>
      </p:sp>
      <p:sp>
        <p:nvSpPr>
          <p:cNvPr id="53" name="Text 45">
            <a:extLst xmlns:a="http://schemas.openxmlformats.org/drawingml/2006/main">
              <a:ext uri="{FF2B5EF4-FFF2-40B4-BE49-F238E27FC236}">
                <a16:creationId xmlns:a16="http://schemas.microsoft.com/office/drawing/2014/main" id="{18BE5A45-2D17-4F70-90C3-65591FD8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3942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54" name="Text 46">
            <a:extLst xmlns:a="http://schemas.openxmlformats.org/drawingml/2006/main">
              <a:ext uri="{FF2B5EF4-FFF2-40B4-BE49-F238E27FC236}">
                <a16:creationId xmlns:a16="http://schemas.microsoft.com/office/drawing/2014/main" id="{C8DAC48B-DB42-4964-8F39-624B4BE77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394200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American Society of Clinical Oncology </a:t>
            </a:r>
            <a:endParaRPr sz="1050"/>
          </a:p>
        </p:txBody>
      </p:sp>
      <p:sp>
        <p:nvSpPr>
          <p:cNvPr id="55" name="Text 47">
            <a:extLst xmlns:a="http://schemas.openxmlformats.org/drawingml/2006/main">
              <a:ext uri="{FF2B5EF4-FFF2-40B4-BE49-F238E27FC236}">
                <a16:creationId xmlns:a16="http://schemas.microsoft.com/office/drawing/2014/main" id="{D61414F0-F7C5-4FF1-8F0E-7798F34A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570222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(ASCO)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ad94f11269d4f77"/>
              </a:rPr>
              <a:t> [31]</a:t>
            </a:r>
            <a:endParaRPr sz="1050"/>
          </a:p>
        </p:txBody>
      </p:sp>
      <p:sp>
        <p:nvSpPr>
          <p:cNvPr id="56" name="Text 48">
            <a:extLst xmlns:a="http://schemas.openxmlformats.org/drawingml/2006/main">
              <a:ext uri="{FF2B5EF4-FFF2-40B4-BE49-F238E27FC236}">
                <a16:creationId xmlns:a16="http://schemas.microsoft.com/office/drawing/2014/main" id="{336D650B-DAD0-4BC3-B75D-3DC20D40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797044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57" name="Text 49">
            <a:extLst xmlns:a="http://schemas.openxmlformats.org/drawingml/2006/main">
              <a:ext uri="{FF2B5EF4-FFF2-40B4-BE49-F238E27FC236}">
                <a16:creationId xmlns:a16="http://schemas.microsoft.com/office/drawing/2014/main" id="{B6CD8E57-A0A1-457D-8ABC-9BFA806F0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797044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International Association for the Study of </a:t>
            </a:r>
            <a:endParaRPr sz="1050"/>
          </a:p>
        </p:txBody>
      </p:sp>
      <p:sp>
        <p:nvSpPr>
          <p:cNvPr id="58" name="Text 50">
            <a:extLst xmlns:a="http://schemas.openxmlformats.org/drawingml/2006/main">
              <a:ext uri="{FF2B5EF4-FFF2-40B4-BE49-F238E27FC236}">
                <a16:creationId xmlns:a16="http://schemas.microsoft.com/office/drawing/2014/main" id="{66E4F32D-1227-4A88-9474-473D925AA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973066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 (IASLC)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cb5956b50384b7b"/>
              </a:rPr>
              <a:t> [31]</a:t>
            </a:r>
            <a:endParaRPr sz="1050"/>
          </a:p>
        </p:txBody>
      </p:sp>
      <p:sp>
        <p:nvSpPr>
          <p:cNvPr id="59" name="Text 51">
            <a:extLst xmlns:a="http://schemas.openxmlformats.org/drawingml/2006/main">
              <a:ext uri="{FF2B5EF4-FFF2-40B4-BE49-F238E27FC236}">
                <a16:creationId xmlns:a16="http://schemas.microsoft.com/office/drawing/2014/main" id="{B0DA0E87-8A86-417E-9977-B463823E7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3594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activity</a:t>
            </a:r>
            <a:endParaRPr sz="2000"/>
          </a:p>
        </p:txBody>
      </p:sp>
      <p:sp>
        <p:nvSpPr>
          <p:cNvPr id="60" name="Text 52">
            <a:extLst xmlns:a="http://schemas.openxmlformats.org/drawingml/2006/main">
              <a:ext uri="{FF2B5EF4-FFF2-40B4-BE49-F238E27FC236}">
                <a16:creationId xmlns:a16="http://schemas.microsoft.com/office/drawing/2014/main" id="{A7C90B88-BBD4-4FAC-99C3-54B2906CB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7531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61" name="Text 53">
            <a:extLst xmlns:a="http://schemas.openxmlformats.org/drawingml/2006/main">
              <a:ext uri="{FF2B5EF4-FFF2-40B4-BE49-F238E27FC236}">
                <a16:creationId xmlns:a16="http://schemas.microsoft.com/office/drawing/2014/main" id="{0FAE0060-791A-430B-B0DA-1D12B6E13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753100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Total: 6 (2 congress records + 4 </a:t>
            </a:r>
            <a:endParaRPr sz="1050"/>
          </a:p>
        </p:txBody>
      </p:sp>
      <p:sp>
        <p:nvSpPr>
          <p:cNvPr id="62" name="Text 54">
            <a:extLst xmlns:a="http://schemas.openxmlformats.org/drawingml/2006/main">
              <a:ext uri="{FF2B5EF4-FFF2-40B4-BE49-F238E27FC236}">
                <a16:creationId xmlns:a16="http://schemas.microsoft.com/office/drawing/2014/main" id="{4C7091E6-787A-4C91-B2EC-E763435CB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929122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talks/interviews)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3f521ad952b4b0f"/>
              </a:rPr>
              <a:t> [33]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0b6add5a1cd4dc1"/>
              </a:rPr>
              <a:t> [41]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46757db18a24356"/>
              </a:rPr>
              <a:t> [37]</a:t>
            </a:r>
            <a:endParaRPr sz="1050"/>
          </a:p>
        </p:txBody>
      </p:sp>
      <p:sp>
        <p:nvSpPr>
          <p:cNvPr id="63" name="Text 55">
            <a:extLst xmlns:a="http://schemas.openxmlformats.org/drawingml/2006/main">
              <a:ext uri="{FF2B5EF4-FFF2-40B4-BE49-F238E27FC236}">
                <a16:creationId xmlns:a16="http://schemas.microsoft.com/office/drawing/2014/main" id="{A2B8E038-E28B-4E04-BB49-4F25521ED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248400"/>
            <a:ext cx="113157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Sources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89c54a70978460f"/>
              </a:rPr>
              <a:t>[29] Serial Plasma…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afad715e778495c"/>
              </a:rPr>
              <a:t>[31] profiles.hopkinsmedic…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6942feb7dd149ee"/>
              </a:rPr>
              <a:t>[32] Comparing…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c673baaf4f94dd7"/>
              </a:rPr>
              <a:t>[33] 2026 ASCO Annual…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171b1371b6e4c67"/>
              </a:rPr>
              <a:t>[36] Immunotherapy in…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0448cc36f554dc0"/>
              </a:rPr>
              <a:t>[37] Unveiling the Latest… </a:t>
            </a:r>
            <a:endParaRPr sz="850"/>
          </a:p>
        </p:txBody>
      </p:sp>
      <p:sp>
        <p:nvSpPr>
          <p:cNvPr id="64" name="Text 56">
            <a:extLst xmlns:a="http://schemas.openxmlformats.org/drawingml/2006/main">
              <a:ext uri="{FF2B5EF4-FFF2-40B4-BE49-F238E27FC236}">
                <a16:creationId xmlns:a16="http://schemas.microsoft.com/office/drawing/2014/main" id="{289A17BD-F163-403B-8307-77A48A522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477000"/>
            <a:ext cx="50800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>
                <a:solidFill>
                  <a:srgbClr val="52677C"/>
                </a:solidFill>
                <a:latin typeface="Arial"/>
                <a:ea typeface="Arial"/>
                <a:cs typeface="Arial"/>
              </a:rPr>
              <a:t>Full references in appendix</a:t>
            </a:r>
            <a:endParaRPr sz="850"/>
          </a:p>
        </p:txBody>
      </p:sp>
      <p:sp>
        <p:nvSpPr>
          <p:cNvPr id="65" name="Text 57">
            <a:extLst xmlns:a="http://schemas.openxmlformats.org/drawingml/2006/main">
              <a:ext uri="{FF2B5EF4-FFF2-40B4-BE49-F238E27FC236}">
                <a16:creationId xmlns:a16="http://schemas.microsoft.com/office/drawing/2014/main" id="{50D98FA5-B632-4E9B-A92F-683418D15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66" name="Text 58">
            <a:extLst xmlns:a="http://schemas.openxmlformats.org/drawingml/2006/main">
              <a:ext uri="{FF2B5EF4-FFF2-40B4-BE49-F238E27FC236}">
                <a16:creationId xmlns:a16="http://schemas.microsoft.com/office/drawing/2014/main" id="{B5C59538-7270-43D5-98A8-385255AE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12 / 50</a:t>
            </a:r>
            <a:endParaRPr sz="900"/>
          </a:p>
        </p:txBody>
      </p:sp>
      <p:pic>
        <p:nvPicPr>
          <p:cNvPr id="140" name="Picture 6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60032" y="165068"/>
            <a:ext cx="1816132" cy="1650968"/>
          </a:xfrm>
          <a:prstGeom xmlns:a="http://schemas.openxmlformats.org/drawingml/2006/main" prst="rect">
            <a:avLst/>
          </a:prstGeom>
        </p:spPr>
      </p:pic>
      <p:sp>
        <p:nvSpPr>
          <p:cNvPr id="74" name="Portrait disclosure">
            <a:extLst xmlns:a="http://schemas.openxmlformats.org/drawingml/2006/main">
              <a:ext uri="{FF2B5EF4-FFF2-40B4-BE49-F238E27FC236}">
                <a16:creationId xmlns:a16="http://schemas.microsoft.com/office/drawing/2014/main" id="{64158108-F10A-4792-BA17-E35CF016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32" y="1833563"/>
            <a:ext cx="1816132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>
                <a:solidFill>
                  <a:srgbClr val="B8D6E5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B8D6E5"/>
                </a:solidFill>
                <a:latin typeface="Arial"/>
                <a:ea typeface="Arial"/>
                <a:cs typeface="Arial"/>
              </a:rPr>
              <a:t>AI-generated illustration</a:t>
            </a:r>
          </a:p>
        </p:txBody>
      </p:sp>
    </p:spTree>
    <p:extLst>
      <p:ext uri="{BB962C8B-B14F-4D97-AF65-F5344CB8AC3E}">
        <p14:creationId xmlns:p14="http://schemas.microsoft.com/office/powerpoint/2010/main" val="213098911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13AE9A4-436D-4A4E-81F3-1FDE5FDA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FE464E8-909F-428C-8809-442ACD1B6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63E4D1ED-E35C-4D64-8924-3F1D2C3E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8B8FBAB6-1C19-4AC1-8D77-8F12DB431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54200"/>
            <a:ext cx="11328400" cy="723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24E4DF65-9B9E-4921-8884-E4412BF73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179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EF85F3D8-1416-4725-BACB-5B335AA39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307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76559B77-FAB9-4192-8663-6F99307D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435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3F610B5E-1304-4564-A6F2-D79437D6A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9563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00CEBD28-C6FD-435E-99EC-77AD053B6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62155C54-5296-4837-AC7A-1E0D58792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055A8A4A-4AD8-4FF4-8471-A4FFA259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E23FB2CD-6FFF-461F-8B59-6368FF69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Marta C. Delaney: Project fit</a:t>
            </a:r>
            <a:endParaRPr sz="2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1D2604F-E03A-484B-BD95-0BE73EAE4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1993900"/>
            <a:ext cx="82169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Each category adds points to the total. More points mean a closer match to this project's needs.</a:t>
            </a:r>
            <a:endParaRPr sz="12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0BC2DC10-AE41-4AE8-99CA-462914C4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5600" y="1968500"/>
            <a:ext cx="233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100 / 100</a:t>
            </a:r>
            <a:endParaRPr sz="2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AF14F01-8495-4760-B7A0-EFF02D0EB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40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 to the brief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66F1D6D4-72ED-4030-B8A3-137153C3B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7940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How closely the profile matches the topics and requirements in your </a:t>
            </a:r>
            <a:endParaRPr sz="11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235026F-957B-4F6B-B86D-0D86B2D1E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9867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a52f2e3daa944f2"/>
              </a:rPr>
              <a:t> [32]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ce6cd9bb65b4bde"/>
              </a:rPr>
              <a:t> [33]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dee5d79ec01407e"/>
              </a:rPr>
              <a:t> [34]</a:t>
            </a:r>
            <a:endParaRPr sz="11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AFB9586-0CD9-4F14-955E-8D6BC02F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27940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35 / 35 points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031AC11-7657-4E2C-A446-B4A620E6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1369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35% of total</a:t>
            </a:r>
            <a:endParaRPr sz="10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951323CC-0D28-43F1-AD9C-E6AB1C303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6068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experience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74FB005-1AE3-4257-9FFE-6EDD6492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36068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6 clinical or research records matched your 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1af161749f14146"/>
              </a:rPr>
              <a:t> [34]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7d162b0f25c4520"/>
              </a:rPr>
              <a:t> [35]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c737373ae60458e"/>
              </a:rPr>
              <a:t> [29]</a:t>
            </a:r>
            <a:endParaRPr sz="11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55BF6FF-C3D9-4C6E-93DE-CEFF9105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6068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25 / 25 points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1AE49A4-20A0-4AA5-A67B-C1AD372A6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9497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25% of total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73756025-FD15-46AC-B9E4-A99AB340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4196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Supporting information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3524428-1DC6-4923-9C7E-6A2A4E30B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44196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18 matched records backed by 12 linked sources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3d469acafb74d51"/>
              </a:rPr>
              <a:t> [32]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57a6a2a96294cf3"/>
              </a:rPr>
              <a:t> [33]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a8ee73e54a9409a"/>
              </a:rPr>
              <a:t> [34]</a:t>
            </a:r>
            <a:endParaRPr sz="11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947B3172-82FE-4809-BFCB-BA9920AC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4196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/ 20 points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8C296B4-8810-4A6D-83E7-699988463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7625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1286B573-2BD2-4694-8B4D-5F7BB203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324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Speaking and professional </a:t>
            </a:r>
            <a:endParaRPr sz="15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53699982-A435-451C-B93F-0527B7C98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48386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activity</a:t>
            </a:r>
            <a:endParaRPr sz="15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290C998-5FA3-4E00-9ECB-D98C393D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2324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9 professional activities matched your brief, such as talks or </a:t>
            </a:r>
            <a:endParaRPr sz="11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85A7A222-63CE-4BCA-8069-3ECF4D2E1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4251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contributions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f85e8f6473245ae"/>
              </a:rPr>
              <a:t> [32]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359e96e53844702"/>
              </a:rPr>
              <a:t> [33]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1617e54d09745ae"/>
              </a:rPr>
              <a:t> [36]</a:t>
            </a:r>
            <a:endParaRPr sz="11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E6D2FE6B-A4DB-467A-99AE-AD69AAD51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2324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/ 20 points</a:t>
            </a:r>
            <a:endParaRPr sz="17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38F7F918-6B66-408B-B8B4-4D7F701F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5753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D9CAF7C2-B06D-4DE4-9729-3132073DE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CEE9A0F0-C6C5-4810-A7A0-FFE067F8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1FB73BC7-E236-4791-8058-880A00C0D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13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9046012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E292A63-C99E-4DCD-A44B-7368B5FBD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61D11B2-612C-4188-87F4-222F2CABF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584892CA-1388-449F-B3BF-BECF9E98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EE9C2934-983A-4722-AD0B-D3987D1D6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889CBF57-2D9D-44C1-B097-E5F1CA84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42A1E9C-AE51-4320-91A2-5442035D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F133908-EED1-494B-819E-9DE14C67B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Marta C. Delaney: Supporting evidence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0EFCBF2-A801-4B84-931B-28BD9EB60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Primary analysis from the ARCHER trial (ctDNA, 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778EB83E-FEA7-40BF-B403-4B8EA922C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cancer) · 2026 ASCO Annual Meeting · Listed among top lung 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6D8B233-FEDE-46B6-AC2B-5C67AE9DC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cancer abstracts at ASCO 2026 · Abstract co-author (not established as 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3FC9F1D-92A8-4C90-BF75-478AA188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speaker)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6f5d8a93f734e56"/>
              </a:rPr>
              <a:t> [33]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D291810-F988-49A2-B5DC-F7C6260AF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23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EGFR-Mutated NSCLC: Subcutaneous 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03611EA-2973-4C6F-AAAD-FA4F3CAA7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Amivantamab Plus Lazertinib · IASLC 2025 World Conference on Lung 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1023004-B273-4FC5-81EB-AB524778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Cancer (WCLC 2025) · Findings from cohort 5 of phase II PALOMA-2 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633ABF8-EE50-4D8E-A55E-C90FF3542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27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(SC amivantamab q4w + lazertinib, EGFR-mutated NSCLC); ASCO Post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F4550DB-90CD-4698-9F6F-FB416E4A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628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video · Presenter of trial findings (video interview)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4ac4c412906464a"/>
              </a:rPr>
              <a:t> [41]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D9DAA73-8D57-49B7-972F-F5A31A81F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56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Unveiling the Latest Updates in EGFR-Mutated 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AFCDFEC0-A62A-43F7-B970-076B6259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15798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Advanced NSCLC · CME activity on managing EGFR-mutated advanced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CCF7B53E-DCC7-485C-BEF4-9D9CE2C8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914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NSCLC · Author/faculty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d41b93fb57248c1"/>
              </a:rPr>
              <a:t> [37]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49E2BEE-4107-429C-BC20-A918526BA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68731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Future Directions Beyond Osimertinib in 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363256EC-6A3F-42D9-92D3-961FD05F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8848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EGFR-Mutant NSCLC · 2026-09-03 · EGFR-mutant non-small cell lung 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1CF1035-C24E-4794-804F-76EB0B82F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8965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cancer (NSCLC) treatment beyond osimertinib; video discussion series · 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D7591F3-3B15-46F7-B18E-348A8765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29082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Faculty discussant (with Mark A. Socinski, MD)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a682c21cad8422d"/>
              </a:rPr>
              <a:t> [40]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4E15397E-DACC-4484-8CD1-6B55CF7B5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Comparing Osimertinib-Based Frontline </a:t>
            </a:r>
            <a:endParaRPr sz="12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C1BA4BB-C34C-4758-BBDD-A006CA677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Combination Regimens in EGFR-Mutant NSCLC · 2026-08-13 · Frontline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269D5E7C-6FEC-496C-854A-06F9D6D2C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osimertinib-based combinations in EGFR-mutant NSCLC; video 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FC6DE08B-CBC3-457D-9FA4-A47D12D3D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discussion series · Faculty discussant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328eb676a764a2d"/>
              </a:rPr>
              <a:t> [32]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CD73E253-25B4-4180-817C-5AF9F78A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23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Immunotherapy in Action: Multidisciplinary </a:t>
            </a:r>
            <a:endParaRPr sz="12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6D6FE07B-D885-4A78-BF0A-8EF9CE3B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Strategies to Improve Care in Advanced/Metastatic NSCLC · 2025-12-30</a:t>
            </a:r>
            <a:endParaRPr sz="12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A41B7E44-C02B-4AA5-9439-5D3B350A7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· Immunotherapy in advanced/metastatic NSCLC; online activity (also </a:t>
            </a:r>
            <a:endParaRPr sz="12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AAC6B54C-A5DC-4C6C-B49D-CB0A8DB9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27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listed Dec 9, 2025) · Faculty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63487ccb6d74aa1"/>
              </a:rPr>
              <a:t> [36]</a:t>
            </a:r>
            <a:endParaRPr sz="12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452D1FAD-3F7A-40A1-A3D3-928D0EE7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55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profile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337aa642ac044ab"/>
              </a:rPr>
              <a:t> [31]</a:t>
            </a:r>
            <a:endParaRPr sz="12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232430D5-A9A2-47AC-9274-EA59B1D57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C91AD84F-455B-44D4-A2D9-97B46E58A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454B04C1-EA8A-46B6-A5DE-E5514FCF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14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9057466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95782C7-AC02-474C-8A29-C0C51A65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6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AA00C33-2E4F-4D9D-AE5E-BB1A598AE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4A79DD06-3D09-4CFF-A8CA-B6F4C037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444500"/>
            <a:ext cx="1943100" cy="1358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65E4E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A9569AA0-9294-488D-88F8-9BBB9FAB0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6731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5A839536-EE82-4FF9-AA4F-BFA6AEFB5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" y="2120900"/>
            <a:ext cx="7366000" cy="1193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C1DF9A5-4EF1-43C6-8347-40743E3E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9700" y="2197100"/>
            <a:ext cx="0" cy="392430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ff3437602b439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1800" y="2425700"/>
            <a:ext cx="584200" cy="584200"/>
          </a:xfrm>
          <a:prstGeom xmlns:a="http://schemas.openxmlformats.org/drawingml/2006/main" prst="rect">
            <a:avLst/>
          </a:prstGeom>
        </p:spPr>
      </p:pic>
      <p:pic>
        <p:nvPicPr>
          <p:cNvPr id="7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af611228d1478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3479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6C3AD075-BDEB-4AD2-81BE-C01048B7E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" y="5016500"/>
            <a:ext cx="72898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8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d6e5cfbf71457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5105400"/>
            <a:ext cx="508000" cy="508000"/>
          </a:xfrm>
          <a:prstGeom xmlns:a="http://schemas.openxmlformats.org/drawingml/2006/main" prst="rect">
            <a:avLst/>
          </a:prstGeom>
        </p:spPr>
      </p:pic>
      <p:pic>
        <p:nvPicPr>
          <p:cNvPr id="79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5e29baf49846e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22987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3" name="Shape 7">
            <a:extLst xmlns:a="http://schemas.openxmlformats.org/drawingml/2006/main">
              <a:ext uri="{FF2B5EF4-FFF2-40B4-BE49-F238E27FC236}">
                <a16:creationId xmlns:a16="http://schemas.microsoft.com/office/drawing/2014/main" id="{68138243-4B02-4FC1-83F9-96D4A1CD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38354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1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b82427315d405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40259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5" name="Shape 8">
            <a:extLst xmlns:a="http://schemas.openxmlformats.org/drawingml/2006/main">
              <a:ext uri="{FF2B5EF4-FFF2-40B4-BE49-F238E27FC236}">
                <a16:creationId xmlns:a16="http://schemas.microsoft.com/office/drawing/2014/main" id="{23E8E527-ECCC-421E-A7AC-0859CC857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53086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3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c17d1ff52b472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5384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7" name="Shape 9">
            <a:extLst xmlns:a="http://schemas.openxmlformats.org/drawingml/2006/main">
              <a:ext uri="{FF2B5EF4-FFF2-40B4-BE49-F238E27FC236}">
                <a16:creationId xmlns:a16="http://schemas.microsoft.com/office/drawing/2014/main" id="{0F5E1DFE-3C58-4ED3-AAB7-C85BDC2C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5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3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160032" y="165068"/>
            <a:ext cx="1816132" cy="1650968"/>
          </a:xfrm>
          <a:prstGeom xmlns:a="http://schemas.openxmlformats.org/drawingml/2006/main" prst="rect">
            <a:avLst/>
          </a:prstGeom>
        </p:spPr>
      </p:pic>
      <p:sp>
        <p:nvSpPr>
          <p:cNvPr id="19" name="Text 10">
            <a:extLst xmlns:a="http://schemas.openxmlformats.org/drawingml/2006/main">
              <a:ext uri="{FF2B5EF4-FFF2-40B4-BE49-F238E27FC236}">
                <a16:creationId xmlns:a16="http://schemas.microsoft.com/office/drawing/2014/main" id="{E92BE617-F640-4624-963B-FB8BF8C7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6921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200"/>
          </a:p>
        </p:txBody>
      </p:sp>
      <p:sp>
        <p:nvSpPr>
          <p:cNvPr id="20" name="Text 11">
            <a:extLst xmlns:a="http://schemas.openxmlformats.org/drawingml/2006/main">
              <a:ext uri="{FF2B5EF4-FFF2-40B4-BE49-F238E27FC236}">
                <a16:creationId xmlns:a16="http://schemas.microsoft.com/office/drawing/2014/main" id="{4522C913-637A-4F9E-9CBC-58627BAE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558800"/>
            <a:ext cx="7340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Irene S. Halvorsen, MD, MPH</a:t>
            </a:r>
            <a:endParaRPr sz="3000"/>
          </a:p>
        </p:txBody>
      </p:sp>
      <p:sp>
        <p:nvSpPr>
          <p:cNvPr id="21" name="Text 12">
            <a:extLst xmlns:a="http://schemas.openxmlformats.org/drawingml/2006/main">
              <a:ext uri="{FF2B5EF4-FFF2-40B4-BE49-F238E27FC236}">
                <a16:creationId xmlns:a16="http://schemas.microsoft.com/office/drawing/2014/main" id="{B2442419-DFC7-4637-8C2A-4AA88F7F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257300"/>
            <a:ext cx="73406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>
                <a:solidFill>
                  <a:srgbClr val="A5D6ED"/>
                </a:solidFill>
                <a:latin typeface="Arial"/>
                <a:ea typeface="Arial"/>
                <a:cs typeface="Arial"/>
              </a:rPr>
              <a:t>Associate Professor, Clinical Research Division, Fred Hutch</a:t>
            </a:r>
            <a:endParaRPr sz="1500"/>
          </a:p>
        </p:txBody>
      </p:sp>
      <p:sp>
        <p:nvSpPr>
          <p:cNvPr id="22" name="Text 13">
            <a:extLst xmlns:a="http://schemas.openxmlformats.org/drawingml/2006/main">
              <a:ext uri="{FF2B5EF4-FFF2-40B4-BE49-F238E27FC236}">
                <a16:creationId xmlns:a16="http://schemas.microsoft.com/office/drawing/2014/main" id="{1AB92C7B-2AED-4513-9F4E-B620B3D4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625600"/>
            <a:ext cx="7340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Fred Hutch | Seattle, WA</a:t>
            </a:r>
            <a:endParaRPr sz="1200"/>
          </a:p>
        </p:txBody>
      </p:sp>
      <p:sp>
        <p:nvSpPr>
          <p:cNvPr id="23" name="Text 14">
            <a:extLst xmlns:a="http://schemas.openxmlformats.org/drawingml/2006/main">
              <a:ext uri="{FF2B5EF4-FFF2-40B4-BE49-F238E27FC236}">
                <a16:creationId xmlns:a16="http://schemas.microsoft.com/office/drawing/2014/main" id="{A08EC4CB-4EBA-4289-9098-E62F04D4B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9000" y="596900"/>
            <a:ext cx="13462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PROJECT FIT</a:t>
            </a:r>
            <a:endParaRPr sz="1000"/>
          </a:p>
        </p:txBody>
      </p:sp>
      <p:sp>
        <p:nvSpPr>
          <p:cNvPr id="24" name="Text 15">
            <a:extLst xmlns:a="http://schemas.openxmlformats.org/drawingml/2006/main">
              <a:ext uri="{FF2B5EF4-FFF2-40B4-BE49-F238E27FC236}">
                <a16:creationId xmlns:a16="http://schemas.microsoft.com/office/drawing/2014/main" id="{25A16012-6064-4FC4-B075-3050BD13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889000"/>
            <a:ext cx="1219200" cy="57835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34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97.5</a:t>
            </a:r>
            <a:endParaRPr sz="3450"/>
          </a:p>
        </p:txBody>
      </p:sp>
      <p:sp>
        <p:nvSpPr>
          <p:cNvPr id="25" name="Text 16">
            <a:extLst xmlns:a="http://schemas.openxmlformats.org/drawingml/2006/main">
              <a:ext uri="{FF2B5EF4-FFF2-40B4-BE49-F238E27FC236}">
                <a16:creationId xmlns:a16="http://schemas.microsoft.com/office/drawing/2014/main" id="{9351C523-70F0-4A51-AA59-E7D9F1C0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155700"/>
            <a:ext cx="4826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/100</a:t>
            </a:r>
            <a:endParaRPr sz="1350"/>
          </a:p>
        </p:txBody>
      </p:sp>
      <p:sp>
        <p:nvSpPr>
          <p:cNvPr id="26" name="Text 17">
            <a:extLst xmlns:a="http://schemas.openxmlformats.org/drawingml/2006/main">
              <a:ext uri="{FF2B5EF4-FFF2-40B4-BE49-F238E27FC236}">
                <a16:creationId xmlns:a16="http://schemas.microsoft.com/office/drawing/2014/main" id="{00FD5310-037F-487F-8825-C855C9312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511300"/>
            <a:ext cx="17018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00">
                <a:solidFill>
                  <a:srgbClr val="FFFFFF"/>
                </a:solidFill>
                <a:latin typeface="Arial"/>
                <a:ea typeface="Arial"/>
                <a:cs typeface="Arial"/>
              </a:rPr>
              <a:t>Documented alignment</a:t>
            </a:r>
            <a:endParaRPr sz="1000"/>
          </a:p>
        </p:txBody>
      </p:sp>
      <p:sp>
        <p:nvSpPr>
          <p:cNvPr id="27" name="Text 18">
            <a:extLst xmlns:a="http://schemas.openxmlformats.org/drawingml/2006/main">
              <a:ext uri="{FF2B5EF4-FFF2-40B4-BE49-F238E27FC236}">
                <a16:creationId xmlns:a16="http://schemas.microsoft.com/office/drawing/2014/main" id="{CCFC939A-E7AA-4B51-A295-EDF6EB58B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35200"/>
            <a:ext cx="5969000" cy="3520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1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Why this KOL fits</a:t>
            </a:r>
            <a:endParaRPr sz="2100"/>
          </a:p>
        </p:txBody>
      </p:sp>
      <p:sp>
        <p:nvSpPr>
          <p:cNvPr id="28" name="Text 19">
            <a:extLst xmlns:a="http://schemas.openxmlformats.org/drawingml/2006/main">
              <a:ext uri="{FF2B5EF4-FFF2-40B4-BE49-F238E27FC236}">
                <a16:creationId xmlns:a16="http://schemas.microsoft.com/office/drawing/2014/main" id="{52567B0B-69C3-4456-BB32-AFCC2843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28900"/>
            <a:ext cx="5969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Expertise in Immunotherapy in lung cancer and Understanding the mechanisms</a:t>
            </a:r>
            <a:endParaRPr sz="1200"/>
          </a:p>
        </p:txBody>
      </p:sp>
      <p:sp>
        <p:nvSpPr>
          <p:cNvPr id="29" name="Text 20">
            <a:extLst xmlns:a="http://schemas.openxmlformats.org/drawingml/2006/main">
              <a:ext uri="{FF2B5EF4-FFF2-40B4-BE49-F238E27FC236}">
                <a16:creationId xmlns:a16="http://schemas.microsoft.com/office/drawing/2014/main" id="{5EA1E209-B93D-4D2D-AC5E-3355E855D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30068"/>
            <a:ext cx="5969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of primary and secondary resistance to immunotherapy in lung cancer is </a:t>
            </a:r>
            <a:endParaRPr sz="1200"/>
          </a:p>
        </p:txBody>
      </p:sp>
      <p:sp>
        <p:nvSpPr>
          <p:cNvPr id="30" name="Text 21">
            <a:extLst xmlns:a="http://schemas.openxmlformats.org/drawingml/2006/main">
              <a:ext uri="{FF2B5EF4-FFF2-40B4-BE49-F238E27FC236}">
                <a16:creationId xmlns:a16="http://schemas.microsoft.com/office/drawing/2014/main" id="{C973A9B8-25E6-4A96-8DDB-813FD5B2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031236"/>
            <a:ext cx="5969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to this advisory board brief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cc3a04e855243cf"/>
              </a:rPr>
              <a:t> [45]</a:t>
            </a:r>
            <a:endParaRPr sz="1200"/>
          </a:p>
        </p:txBody>
      </p:sp>
      <p:sp>
        <p:nvSpPr>
          <p:cNvPr id="31" name="Text 22">
            <a:extLst xmlns:a="http://schemas.openxmlformats.org/drawingml/2006/main">
              <a:ext uri="{FF2B5EF4-FFF2-40B4-BE49-F238E27FC236}">
                <a16:creationId xmlns:a16="http://schemas.microsoft.com/office/drawing/2014/main" id="{056ED821-3C71-48C9-9743-0C458698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4544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experience</a:t>
            </a:r>
            <a:endParaRPr sz="2000"/>
          </a:p>
        </p:txBody>
      </p:sp>
      <p:sp>
        <p:nvSpPr>
          <p:cNvPr id="32" name="Text 23">
            <a:extLst xmlns:a="http://schemas.openxmlformats.org/drawingml/2006/main">
              <a:ext uri="{FF2B5EF4-FFF2-40B4-BE49-F238E27FC236}">
                <a16:creationId xmlns:a16="http://schemas.microsoft.com/office/drawing/2014/main" id="{AAC65167-2530-4EF1-8FD7-32AF0F7C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848100"/>
            <a:ext cx="139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00"/>
          </a:p>
        </p:txBody>
      </p:sp>
      <p:sp>
        <p:nvSpPr>
          <p:cNvPr id="33" name="Text 24">
            <a:extLst xmlns:a="http://schemas.openxmlformats.org/drawingml/2006/main">
              <a:ext uri="{FF2B5EF4-FFF2-40B4-BE49-F238E27FC236}">
                <a16:creationId xmlns:a16="http://schemas.microsoft.com/office/drawing/2014/main" id="{700728CF-15D4-44EF-9101-B563A1AC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3848100"/>
            <a:ext cx="6096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Leads clinical research on targeted therapies and immunotherapies and how </a:t>
            </a:r>
            <a:endParaRPr sz="1200"/>
          </a:p>
        </p:txBody>
      </p:sp>
      <p:sp>
        <p:nvSpPr>
          <p:cNvPr id="34" name="Text 25">
            <a:extLst xmlns:a="http://schemas.openxmlformats.org/drawingml/2006/main">
              <a:ext uri="{FF2B5EF4-FFF2-40B4-BE49-F238E27FC236}">
                <a16:creationId xmlns:a16="http://schemas.microsoft.com/office/drawing/2014/main" id="{D4ABA847-BB41-49FF-9E63-E93399E7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049268"/>
            <a:ext cx="6096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some cancers resist these forms of treatment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cb458a56a5a4e8e"/>
              </a:rPr>
              <a:t> [45]</a:t>
            </a:r>
            <a:endParaRPr sz="1200"/>
          </a:p>
        </p:txBody>
      </p:sp>
      <p:sp>
        <p:nvSpPr>
          <p:cNvPr id="35" name="Text 26">
            <a:extLst xmlns:a="http://schemas.openxmlformats.org/drawingml/2006/main">
              <a:ext uri="{FF2B5EF4-FFF2-40B4-BE49-F238E27FC236}">
                <a16:creationId xmlns:a16="http://schemas.microsoft.com/office/drawing/2014/main" id="{5729EC84-6420-4062-8378-B84F0477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301236"/>
            <a:ext cx="139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00"/>
          </a:p>
        </p:txBody>
      </p:sp>
      <p:sp>
        <p:nvSpPr>
          <p:cNvPr id="36" name="Text 27">
            <a:extLst xmlns:a="http://schemas.openxmlformats.org/drawingml/2006/main">
              <a:ext uri="{FF2B5EF4-FFF2-40B4-BE49-F238E27FC236}">
                <a16:creationId xmlns:a16="http://schemas.microsoft.com/office/drawing/2014/main" id="{11E3A5AF-B7F2-4AB5-9C94-0EA6D6490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301236"/>
            <a:ext cx="6096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shared expertise through 1 presentation, 1 moderated discussion and 1 </a:t>
            </a:r>
            <a:endParaRPr sz="1200"/>
          </a:p>
        </p:txBody>
      </p:sp>
      <p:sp>
        <p:nvSpPr>
          <p:cNvPr id="37" name="Text 28">
            <a:extLst xmlns:a="http://schemas.openxmlformats.org/drawingml/2006/main">
              <a:ext uri="{FF2B5EF4-FFF2-40B4-BE49-F238E27FC236}">
                <a16:creationId xmlns:a16="http://schemas.microsoft.com/office/drawing/2014/main" id="{F9FE5456-0306-44BE-9256-24C343A67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502404"/>
            <a:ext cx="6096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interview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0a88bff6a304e3a"/>
              </a:rPr>
              <a:t> [49]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8a46d991c5344d2"/>
              </a:rPr>
              <a:t> [53]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b5c420e00b141c1"/>
              </a:rPr>
              <a:t> [55]</a:t>
            </a:r>
            <a:endParaRPr sz="1200"/>
          </a:p>
        </p:txBody>
      </p:sp>
      <p:sp>
        <p:nvSpPr>
          <p:cNvPr id="38" name="Text 29">
            <a:extLst xmlns:a="http://schemas.openxmlformats.org/drawingml/2006/main">
              <a:ext uri="{FF2B5EF4-FFF2-40B4-BE49-F238E27FC236}">
                <a16:creationId xmlns:a16="http://schemas.microsoft.com/office/drawing/2014/main" id="{27956A03-4975-4DC0-AB52-23EB79DF1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754372"/>
            <a:ext cx="139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00"/>
          </a:p>
        </p:txBody>
      </p:sp>
      <p:sp>
        <p:nvSpPr>
          <p:cNvPr id="39" name="Text 30">
            <a:extLst xmlns:a="http://schemas.openxmlformats.org/drawingml/2006/main">
              <a:ext uri="{FF2B5EF4-FFF2-40B4-BE49-F238E27FC236}">
                <a16:creationId xmlns:a16="http://schemas.microsoft.com/office/drawing/2014/main" id="{8BA75A0E-C0AA-4302-9F03-3CD2897C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754372"/>
            <a:ext cx="6096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Scheduled to present at 2 events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8667d241bb84110"/>
              </a:rPr>
              <a:t> [52]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456665ede2f419b"/>
              </a:rPr>
              <a:t> [48]</a:t>
            </a:r>
            <a:endParaRPr sz="1200"/>
          </a:p>
        </p:txBody>
      </p:sp>
      <p:sp>
        <p:nvSpPr>
          <p:cNvPr id="40" name="Text 31">
            <a:extLst xmlns:a="http://schemas.openxmlformats.org/drawingml/2006/main">
              <a:ext uri="{FF2B5EF4-FFF2-40B4-BE49-F238E27FC236}">
                <a16:creationId xmlns:a16="http://schemas.microsoft.com/office/drawing/2014/main" id="{D6A89724-7C7D-4543-B628-3F684AB1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0800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Research</a:t>
            </a:r>
            <a:endParaRPr sz="2000"/>
          </a:p>
        </p:txBody>
      </p:sp>
      <p:sp>
        <p:nvSpPr>
          <p:cNvPr id="41" name="Text 32">
            <a:extLst xmlns:a="http://schemas.openxmlformats.org/drawingml/2006/main">
              <a:ext uri="{FF2B5EF4-FFF2-40B4-BE49-F238E27FC236}">
                <a16:creationId xmlns:a16="http://schemas.microsoft.com/office/drawing/2014/main" id="{21927CDA-0E2B-495C-82E2-4B1FD3BAB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4737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42" name="Text 33">
            <a:extLst xmlns:a="http://schemas.openxmlformats.org/drawingml/2006/main">
              <a:ext uri="{FF2B5EF4-FFF2-40B4-BE49-F238E27FC236}">
                <a16:creationId xmlns:a16="http://schemas.microsoft.com/office/drawing/2014/main" id="{293293AF-EA08-4CA9-B3E9-6B1B642BF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473700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Publications found: 6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25fbd7695b840ae"/>
              </a:rPr>
              <a:t> [44]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7c4f0bd691441fe"/>
              </a:rPr>
              <a:t> [47]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642642886c84129"/>
              </a:rPr>
              <a:t> [43]</a:t>
            </a:r>
            <a:endParaRPr sz="1050"/>
          </a:p>
        </p:txBody>
      </p:sp>
      <p:sp>
        <p:nvSpPr>
          <p:cNvPr id="43" name="Text 34">
            <a:extLst xmlns:a="http://schemas.openxmlformats.org/drawingml/2006/main">
              <a:ext uri="{FF2B5EF4-FFF2-40B4-BE49-F238E27FC236}">
                <a16:creationId xmlns:a16="http://schemas.microsoft.com/office/drawing/2014/main" id="{B6DD3758-7EE6-4B42-8425-B66C6E184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2733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focus</a:t>
            </a:r>
            <a:endParaRPr sz="2000"/>
          </a:p>
        </p:txBody>
      </p:sp>
      <p:sp>
        <p:nvSpPr>
          <p:cNvPr id="44" name="Text 35">
            <a:extLst xmlns:a="http://schemas.openxmlformats.org/drawingml/2006/main">
              <a:ext uri="{FF2B5EF4-FFF2-40B4-BE49-F238E27FC236}">
                <a16:creationId xmlns:a16="http://schemas.microsoft.com/office/drawing/2014/main" id="{10E9BBB9-28DD-4401-8EB7-E2A63052D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667000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5" name="Text 36">
            <a:extLst xmlns:a="http://schemas.openxmlformats.org/drawingml/2006/main">
              <a:ext uri="{FF2B5EF4-FFF2-40B4-BE49-F238E27FC236}">
                <a16:creationId xmlns:a16="http://schemas.microsoft.com/office/drawing/2014/main" id="{21FCDB53-E8B8-46D2-8F78-E98847C0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667000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Head and neck cancers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9db8e96049849a0"/>
              </a:rPr>
              <a:t> [45]</a:t>
            </a:r>
            <a:endParaRPr sz="1350"/>
          </a:p>
        </p:txBody>
      </p:sp>
      <p:sp>
        <p:nvSpPr>
          <p:cNvPr id="46" name="Text 37">
            <a:extLst xmlns:a="http://schemas.openxmlformats.org/drawingml/2006/main">
              <a:ext uri="{FF2B5EF4-FFF2-40B4-BE49-F238E27FC236}">
                <a16:creationId xmlns:a16="http://schemas.microsoft.com/office/drawing/2014/main" id="{69608A63-DB7D-4592-8644-CE2E1774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944114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7" name="Text 38">
            <a:extLst xmlns:a="http://schemas.openxmlformats.org/drawingml/2006/main">
              <a:ext uri="{FF2B5EF4-FFF2-40B4-BE49-F238E27FC236}">
                <a16:creationId xmlns:a16="http://schemas.microsoft.com/office/drawing/2014/main" id="{AEF66D86-97AE-4514-93C9-C55418D2C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944114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Thoracic cancers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4258a781b5a4a59"/>
              </a:rPr>
              <a:t> [45]</a:t>
            </a:r>
            <a:endParaRPr sz="1350"/>
          </a:p>
        </p:txBody>
      </p:sp>
      <p:sp>
        <p:nvSpPr>
          <p:cNvPr id="48" name="Text 39">
            <a:extLst xmlns:a="http://schemas.openxmlformats.org/drawingml/2006/main">
              <a:ext uri="{FF2B5EF4-FFF2-40B4-BE49-F238E27FC236}">
                <a16:creationId xmlns:a16="http://schemas.microsoft.com/office/drawing/2014/main" id="{F88178F3-B2D5-4E11-B58C-3840ECC0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3221228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9" name="Text 40">
            <a:extLst xmlns:a="http://schemas.openxmlformats.org/drawingml/2006/main">
              <a:ext uri="{FF2B5EF4-FFF2-40B4-BE49-F238E27FC236}">
                <a16:creationId xmlns:a16="http://schemas.microsoft.com/office/drawing/2014/main" id="{880E4175-6BD4-4660-92BD-09F8098C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3221228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Medical Oncology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8d9bf498d5f4934"/>
              </a:rPr>
              <a:t> [45]</a:t>
            </a:r>
            <a:endParaRPr sz="1350"/>
          </a:p>
        </p:txBody>
      </p:sp>
      <p:sp>
        <p:nvSpPr>
          <p:cNvPr id="50" name="Text 41">
            <a:extLst xmlns:a="http://schemas.openxmlformats.org/drawingml/2006/main">
              <a:ext uri="{FF2B5EF4-FFF2-40B4-BE49-F238E27FC236}">
                <a16:creationId xmlns:a16="http://schemas.microsoft.com/office/drawing/2014/main" id="{3F6F3EBD-C560-4A5E-A939-2D9402F7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0005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societies</a:t>
            </a:r>
            <a:endParaRPr sz="2000"/>
          </a:p>
        </p:txBody>
      </p:sp>
      <p:sp>
        <p:nvSpPr>
          <p:cNvPr id="51" name="Text 42">
            <a:extLst xmlns:a="http://schemas.openxmlformats.org/drawingml/2006/main">
              <a:ext uri="{FF2B5EF4-FFF2-40B4-BE49-F238E27FC236}">
                <a16:creationId xmlns:a16="http://schemas.microsoft.com/office/drawing/2014/main" id="{D26644AA-0927-45D2-92DE-6E031ADCB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394200"/>
            <a:ext cx="13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50"/>
          </a:p>
        </p:txBody>
      </p:sp>
      <p:sp>
        <p:nvSpPr>
          <p:cNvPr id="52" name="Text 43">
            <a:extLst xmlns:a="http://schemas.openxmlformats.org/drawingml/2006/main">
              <a:ext uri="{FF2B5EF4-FFF2-40B4-BE49-F238E27FC236}">
                <a16:creationId xmlns:a16="http://schemas.microsoft.com/office/drawing/2014/main" id="{BEE7ED48-DA72-405A-95F1-5190F09F6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394200"/>
            <a:ext cx="29718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 society affiliations found</a:t>
            </a:r>
            <a:endParaRPr sz="1250"/>
          </a:p>
        </p:txBody>
      </p:sp>
      <p:sp>
        <p:nvSpPr>
          <p:cNvPr id="53" name="Text 44">
            <a:extLst xmlns:a="http://schemas.openxmlformats.org/drawingml/2006/main">
              <a:ext uri="{FF2B5EF4-FFF2-40B4-BE49-F238E27FC236}">
                <a16:creationId xmlns:a16="http://schemas.microsoft.com/office/drawing/2014/main" id="{79A5750D-9E2A-41FE-BD0D-367181DB3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3594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activity</a:t>
            </a:r>
            <a:endParaRPr sz="2000"/>
          </a:p>
        </p:txBody>
      </p:sp>
      <p:sp>
        <p:nvSpPr>
          <p:cNvPr id="54" name="Text 45">
            <a:extLst xmlns:a="http://schemas.openxmlformats.org/drawingml/2006/main">
              <a:ext uri="{FF2B5EF4-FFF2-40B4-BE49-F238E27FC236}">
                <a16:creationId xmlns:a16="http://schemas.microsoft.com/office/drawing/2014/main" id="{9C6BC806-7C3A-4243-AB9E-7CC5FB3D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7531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55" name="Text 46">
            <a:extLst xmlns:a="http://schemas.openxmlformats.org/drawingml/2006/main">
              <a:ext uri="{FF2B5EF4-FFF2-40B4-BE49-F238E27FC236}">
                <a16:creationId xmlns:a16="http://schemas.microsoft.com/office/drawing/2014/main" id="{0BAC57D8-5368-45F6-A3F1-B824C4601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753100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Total: 7 (3 congress records + 4 </a:t>
            </a:r>
            <a:endParaRPr sz="1050"/>
          </a:p>
        </p:txBody>
      </p:sp>
      <p:sp>
        <p:nvSpPr>
          <p:cNvPr id="56" name="Text 47">
            <a:extLst xmlns:a="http://schemas.openxmlformats.org/drawingml/2006/main">
              <a:ext uri="{FF2B5EF4-FFF2-40B4-BE49-F238E27FC236}">
                <a16:creationId xmlns:a16="http://schemas.microsoft.com/office/drawing/2014/main" id="{3A089D28-4B9E-4FA9-B1B0-5437DF1E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929122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talks/interviews)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7a1a6ab61144f68"/>
              </a:rPr>
              <a:t> [42]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4d46b11b8794da2"/>
              </a:rPr>
              <a:t> [49]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18e3ea18c3b4bf5"/>
              </a:rPr>
              <a:t> [53]</a:t>
            </a:r>
            <a:endParaRPr sz="1050"/>
          </a:p>
        </p:txBody>
      </p:sp>
      <p:sp>
        <p:nvSpPr>
          <p:cNvPr id="57" name="Text 48">
            <a:extLst xmlns:a="http://schemas.openxmlformats.org/drawingml/2006/main">
              <a:ext uri="{FF2B5EF4-FFF2-40B4-BE49-F238E27FC236}">
                <a16:creationId xmlns:a16="http://schemas.microsoft.com/office/drawing/2014/main" id="{A5D84D20-0C68-4EC7-A6CB-E4A9E286D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248400"/>
            <a:ext cx="113157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Sources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1bee79db4bc407a"/>
              </a:rPr>
              <a:t>[42] 2025 American…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8405fd472824f97"/>
              </a:rPr>
              <a:t>[43] First-Line…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ed1e02e5a184fa7"/>
              </a:rPr>
              <a:t>[44] Mature Outcomes and…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dafa69d92d24095"/>
              </a:rPr>
              <a:t>[45] fredhutch.org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a7264d51456469a"/>
              </a:rPr>
              <a:t>[47] BLU-451, a…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d5a29a316fb40a9"/>
              </a:rPr>
              <a:t>[48] A New Era of… </a:t>
            </a:r>
            <a:endParaRPr sz="850"/>
          </a:p>
        </p:txBody>
      </p:sp>
      <p:sp>
        <p:nvSpPr>
          <p:cNvPr id="58" name="Text 49">
            <a:extLst xmlns:a="http://schemas.openxmlformats.org/drawingml/2006/main">
              <a:ext uri="{FF2B5EF4-FFF2-40B4-BE49-F238E27FC236}">
                <a16:creationId xmlns:a16="http://schemas.microsoft.com/office/drawing/2014/main" id="{AAE7B97B-D6A4-4FB7-8EFF-422089DA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477000"/>
            <a:ext cx="50800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>
                <a:solidFill>
                  <a:srgbClr val="52677C"/>
                </a:solidFill>
                <a:latin typeface="Arial"/>
                <a:ea typeface="Arial"/>
                <a:cs typeface="Arial"/>
              </a:rPr>
              <a:t>Full references in appendix</a:t>
            </a:r>
            <a:endParaRPr sz="850"/>
          </a:p>
        </p:txBody>
      </p:sp>
      <p:sp>
        <p:nvSpPr>
          <p:cNvPr id="59" name="Text 50">
            <a:extLst xmlns:a="http://schemas.openxmlformats.org/drawingml/2006/main">
              <a:ext uri="{FF2B5EF4-FFF2-40B4-BE49-F238E27FC236}">
                <a16:creationId xmlns:a16="http://schemas.microsoft.com/office/drawing/2014/main" id="{3F4FDDE2-29DD-44B2-972D-07DB5D04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60" name="Text 51">
            <a:extLst xmlns:a="http://schemas.openxmlformats.org/drawingml/2006/main">
              <a:ext uri="{FF2B5EF4-FFF2-40B4-BE49-F238E27FC236}">
                <a16:creationId xmlns:a16="http://schemas.microsoft.com/office/drawing/2014/main" id="{35393B99-0CAE-420C-8C6D-42475752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15 / 50</a:t>
            </a:r>
            <a:endParaRPr sz="900"/>
          </a:p>
        </p:txBody>
      </p:sp>
      <p:sp>
        <p:nvSpPr>
          <p:cNvPr id="68" name="Portrait disclosure">
            <a:extLst xmlns:a="http://schemas.openxmlformats.org/drawingml/2006/main">
              <a:ext uri="{FF2B5EF4-FFF2-40B4-BE49-F238E27FC236}">
                <a16:creationId xmlns:a16="http://schemas.microsoft.com/office/drawing/2014/main" id="{DDED0A26-B46F-4D6D-B03B-B2A1F1659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32" y="1833563"/>
            <a:ext cx="1816132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>
                <a:solidFill>
                  <a:srgbClr val="B8D6E5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B8D6E5"/>
                </a:solidFill>
                <a:latin typeface="Arial"/>
                <a:ea typeface="Arial"/>
                <a:cs typeface="Arial"/>
              </a:rPr>
              <a:t>AI-generated illustration</a:t>
            </a:r>
          </a:p>
        </p:txBody>
      </p:sp>
    </p:spTree>
    <p:extLst>
      <p:ext uri="{BB962C8B-B14F-4D97-AF65-F5344CB8AC3E}">
        <p14:creationId xmlns:p14="http://schemas.microsoft.com/office/powerpoint/2010/main" val="88762250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BC6F7EE-5D68-4BC0-A1C5-F19F50DF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33E60CB-A356-4FB5-9C3B-2378E78A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0463430-015C-409D-AA06-C86F810E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E6BB0DC1-CE19-41D5-A2BB-BFB5C7A87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54200"/>
            <a:ext cx="11328400" cy="723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87FE604F-9BB8-46C7-BCBE-6ED865E02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179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0C0FAA3E-A16B-44F5-9C15-C3D49C67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307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21EB3F41-219D-41D4-ABC7-B22F58A5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435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0F7BAA24-D186-40D6-988F-DA4D201F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9563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AD4CBCF-ED8D-461F-AD52-D8AEC4620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10905A8-7C4C-4F37-A590-3DDF21E45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AA4C6DB-32AE-4516-820E-64431660B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F643F7A0-D4F5-4A71-9B51-B8C8431E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Irene S. Halvorsen: Project fit</a:t>
            </a:r>
            <a:endParaRPr sz="2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642B3060-4D7A-4536-95B5-4856B053D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1993900"/>
            <a:ext cx="82169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Each category adds points to the total. More points mean a closer match to this project's needs.</a:t>
            </a:r>
            <a:endParaRPr sz="12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972C906-D656-4D70-9BC2-56E2B4039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5600" y="1968500"/>
            <a:ext cx="233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97.5 / 100</a:t>
            </a:r>
            <a:endParaRPr sz="2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B3CE995-24BF-4F19-9E12-B7137A88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40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 to the brief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1D929BA-98F9-4CFB-8043-8CDFEB9A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7940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How closely the profile matches the topics and requirements in your </a:t>
            </a:r>
            <a:endParaRPr sz="11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F85859D-2B03-4EF4-BA92-C6BC65ED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9867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92ec69c67a343d1"/>
              </a:rPr>
              <a:t> [42]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6045d226ea34613"/>
              </a:rPr>
              <a:t> [43]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b124ac0470f43b8"/>
              </a:rPr>
              <a:t> [44]</a:t>
            </a:r>
            <a:endParaRPr sz="11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2FD5202-5320-48BE-9B13-F94B54AA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27940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35 / 35 points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3B15D5D-E521-4373-9AA7-0496D4F3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1369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35% of total</a:t>
            </a:r>
            <a:endParaRPr sz="10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62A783DA-F99F-4494-BFD5-FB0B6A38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6068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experience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6C2E1034-17C0-48F7-90A2-ED0EFBE85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36068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3 clinical or research records matched your 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5fcb784342f475c"/>
              </a:rPr>
              <a:t> [43]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fcb939abf3e4997"/>
              </a:rPr>
              <a:t> [44]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2d0a93ccf794133"/>
              </a:rPr>
              <a:t> [51]</a:t>
            </a:r>
            <a:endParaRPr sz="11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6F878106-0981-44A9-A76D-84C448189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6068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22.5 / 25 points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BFED2BC4-9462-4124-A4A1-701EA909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9497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25% of total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49E221FC-C941-4ED5-8640-8AE405C3E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4196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Supporting information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9F7AAEF-8895-4477-A41F-F8B4AD74A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44196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12 matched records backed by 10 linked sources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11039af445249ac"/>
              </a:rPr>
              <a:t> [42]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e800943a83f4bc6"/>
              </a:rPr>
              <a:t> [43]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7da544e07d340a8"/>
              </a:rPr>
              <a:t> [44]</a:t>
            </a:r>
            <a:endParaRPr sz="11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E2BFA8D2-C547-4F89-8CBB-273A4259E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4196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/ 20 points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D6AD7922-9607-4624-B4B5-2B2B7DE1B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7625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4B9AD1CE-3C37-4D22-A24C-1B057960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324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Speaking and professional </a:t>
            </a:r>
            <a:endParaRPr sz="15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27A451CC-968A-4942-BC9D-A9287427B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48386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activity</a:t>
            </a:r>
            <a:endParaRPr sz="15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9AAF4278-4644-4413-B5D3-1E123C6B9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2324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6 professional activities matched your brief, such as talks or </a:t>
            </a:r>
            <a:endParaRPr sz="11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CAF31F26-B5CA-406B-9833-591426BBA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4251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contributions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2449d71cf71444c"/>
              </a:rPr>
              <a:t> [42]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5986a84e3fb411a"/>
              </a:rPr>
              <a:t> [46]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af79c59327a4cef"/>
              </a:rPr>
              <a:t> [48]</a:t>
            </a:r>
            <a:endParaRPr sz="11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07E09365-11CA-4E3F-8A53-C1995CDEF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2324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/ 20 points</a:t>
            </a:r>
            <a:endParaRPr sz="17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8BDD9A4C-EED7-46CA-B5BD-0879D1C1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5753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263BCC1C-F7AB-4603-935D-7CA05DC4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2075F8E2-040B-4685-ADC2-CA86ECF7F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20209B0F-64A5-4380-9717-D9406E899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16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22367906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478ED12-AE57-4E8A-8734-ACFC6FC1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A2C03227-394F-4C37-9534-F24E0A777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8C2E43F-7AD4-4937-9D67-21F573B2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DD443DED-8126-414A-95A5-EEC0AC0F9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98FD911B-76B5-4FBE-BC49-2FF4C626D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D21DB74-1751-4093-8682-C956CDDC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1E872CF-41B2-4F6F-BA5E-E7D65146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Irene S. Halvorsen: Supporting evidence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73E5F6A-6A97-48CF-83A6-A12AFC51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Cancer—Non-Small Cell Metastatic · 2025 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5B112C8-A378-42F6-873F-7C98D098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American Society of Clinical Oncology (ASCO) Annual Meeting · 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072DA84-8DE7-41CF-928F-9DE50E60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author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f3c0d88eb8a448f"/>
              </a:rPr>
              <a:t> [42]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4699E89-7B7D-400F-9089-D7EA9133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2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Which treatment regimen is better for patients 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F1E794C-9342-4B51-B215-4F176236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23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with EGFR-mutated lung cancer: the one studied in the MARIPOSA 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A539B36-6912-49D0-B865-C199088B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trial or that of the FLAURA2 study · Seattle Lung Cancer 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426CB6D8-161A-44C5-998E-D83EB75ED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· 2025 · presenter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122d550226c4358"/>
              </a:rPr>
              <a:t> [49]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6504BBD-0D37-4F34-8930-4F483F20A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54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Metastatic NSCLC with Genomic Alterations · 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5B1F8FA-0DB9-46EC-887E-E9490EDC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55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Masters in Thoracic Oncology Summit · 2024 · Session: Metastatic 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156AC70-A972-42CD-9EAD-E15F3D94A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56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NSCLC with Genomic Alterations · moderator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da15d6383d046dd"/>
              </a:rPr>
              <a:t> [53]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FBDD34B-F511-47F0-8455-1C55EC77A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28498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2026 Lung Cancer Patient Empowerment 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0205645-ADAF-469C-B6C6-18CB36DD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48614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Webinar · 2026-11-14 · Scheduled future event (2026-11-14): Welcome 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A43D5BE-F553-48BB-9B21-46854F2AB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68731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remarks; Lung Cancer 101 · speaker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334cf271a134993"/>
              </a:rPr>
              <a:t> [52]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C62541AA-3A54-47A8-AA58-D5807253C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1548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Winter Lung 2026 · 2026-01-24 · Oligometastatic 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AD5C3A9-5FFC-4888-9770-9FAD6EE30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21665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NSCLC: Challenges, Dilemmas, and Clinical Decisions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dbb2699fb87404a"/>
              </a:rPr>
              <a:t> [46]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3DBE77B-3FA8-44EF-AFE7-C0D9AB37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 New Era of Targeted Therapy for Advanced 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037BD60E-2BA4-4C2C-AA05-9839A9C13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NSCLC: Exploring Future Directions for Bispecific Antibodies and ADCs ·</a:t>
            </a:r>
            <a:endParaRPr sz="12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44F8772B-5EA2-4EFA-B667-2875326D9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2025-09-07 · Tumor Board: Advances in Managing EGFR-Mutant 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832BD44D-BCF6-4EAE-B32F-78BBFD6D0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NSCLC: Applying Evidence Across the Disease Continuum · faculty 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8DA49306-8B3C-4919-A6FD-3FE0F8DA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696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presenter (as listed on agenda)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7e9da1daab44ff8"/>
              </a:rPr>
              <a:t> [48]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487CD33A-865B-4369-8F57-EBC8B85E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Dr Halvorsen on the Clinical Utility of Zongertinib in </a:t>
            </a:r>
            <a:endParaRPr sz="12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55A98BE5-F2B6-4A2D-B9A8-7BCD7561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Previously Treated HER2-Mutant NSCLC · 2024-11-06 · Clinical utility of </a:t>
            </a:r>
            <a:endParaRPr sz="12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433BD194-E7B7-422F-AA29-23A58B52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27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zongertinib in previously treated HER2-mutant NSCLC · interviewee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9977b7151ab4b53"/>
              </a:rPr>
              <a:t> [55]</a:t>
            </a:r>
            <a:endParaRPr sz="12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68C649D-2F53-4666-82A7-B750CDBC9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55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profile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ae2ac9393ba403c"/>
              </a:rPr>
              <a:t> [45]</a:t>
            </a:r>
            <a:endParaRPr sz="12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5FD91EA9-BCA9-44A2-8CDF-8CD68B31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641CE241-4639-43AE-935D-42B8944DD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CD57664A-111B-4450-903C-9B0560B0B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17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5938936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6690F1F-17E0-4C9F-8481-43EDF84E3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6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29FD696-01AD-4BD8-92C3-2F0BC22A1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7737257A-E354-4BFD-A39F-789408D4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444500"/>
            <a:ext cx="1943100" cy="1358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65E4E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A7D73CD9-BEB9-455B-922D-CF8A3B60F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6731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F8345A0A-236E-4BE1-95B8-5705CAA7F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" y="2120900"/>
            <a:ext cx="7366000" cy="1193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73B2B6D-14AD-4460-8AB6-D1474A6F1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9700" y="2197100"/>
            <a:ext cx="0" cy="392430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4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9701381e945a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1800" y="2425700"/>
            <a:ext cx="584200" cy="584200"/>
          </a:xfrm>
          <a:prstGeom xmlns:a="http://schemas.openxmlformats.org/drawingml/2006/main" prst="rect">
            <a:avLst/>
          </a:prstGeom>
        </p:spPr>
      </p:pic>
      <p:pic>
        <p:nvPicPr>
          <p:cNvPr id="75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97472aa0254f5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3479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EFEC837F-61FF-4D3D-ABE8-641D6E131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" y="5016500"/>
            <a:ext cx="72898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fc860d08c144a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5105400"/>
            <a:ext cx="508000" cy="508000"/>
          </a:xfrm>
          <a:prstGeom xmlns:a="http://schemas.openxmlformats.org/drawingml/2006/main" prst="rect">
            <a:avLst/>
          </a:prstGeom>
        </p:spPr>
      </p:pic>
      <p:pic>
        <p:nvPicPr>
          <p:cNvPr id="7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6c28a145b54c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22987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3" name="Shape 7">
            <a:extLst xmlns:a="http://schemas.openxmlformats.org/drawingml/2006/main">
              <a:ext uri="{FF2B5EF4-FFF2-40B4-BE49-F238E27FC236}">
                <a16:creationId xmlns:a16="http://schemas.microsoft.com/office/drawing/2014/main" id="{A97601C9-AE10-4231-9FD9-AEDC10983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38354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0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21972a203b413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40259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5" name="Shape 8">
            <a:extLst xmlns:a="http://schemas.openxmlformats.org/drawingml/2006/main">
              <a:ext uri="{FF2B5EF4-FFF2-40B4-BE49-F238E27FC236}">
                <a16:creationId xmlns:a16="http://schemas.microsoft.com/office/drawing/2014/main" id="{1A126518-DAEC-4144-8C45-3A04E4A1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53086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2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de579a99fa45b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5384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7" name="Shape 9">
            <a:extLst xmlns:a="http://schemas.openxmlformats.org/drawingml/2006/main">
              <a:ext uri="{FF2B5EF4-FFF2-40B4-BE49-F238E27FC236}">
                <a16:creationId xmlns:a16="http://schemas.microsoft.com/office/drawing/2014/main" id="{2C4AEA50-0647-4574-94B5-20CEE464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0">
            <a:extLst xmlns:a="http://schemas.openxmlformats.org/drawingml/2006/main">
              <a:ext uri="{FF2B5EF4-FFF2-40B4-BE49-F238E27FC236}">
                <a16:creationId xmlns:a16="http://schemas.microsoft.com/office/drawing/2014/main" id="{8E97EDDB-C214-47D5-BF1F-0D569B37F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165100"/>
            <a:ext cx="1816100" cy="165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E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Text 11">
            <a:extLst xmlns:a="http://schemas.openxmlformats.org/drawingml/2006/main">
              <a:ext uri="{FF2B5EF4-FFF2-40B4-BE49-F238E27FC236}">
                <a16:creationId xmlns:a16="http://schemas.microsoft.com/office/drawing/2014/main" id="{CB61468A-D9A2-48E1-9C4B-A3F2E127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596900"/>
            <a:ext cx="181610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4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/>
            </a:r>
            <a:endParaRPr sz="4400"/>
          </a:p>
        </p:txBody>
      </p:sp>
      <p:sp>
        <p:nvSpPr>
          <p:cNvPr id="20" name="Text 12">
            <a:extLst xmlns:a="http://schemas.openxmlformats.org/drawingml/2006/main">
              <a:ext uri="{FF2B5EF4-FFF2-40B4-BE49-F238E27FC236}">
                <a16:creationId xmlns:a16="http://schemas.microsoft.com/office/drawing/2014/main" id="{C873E1D2-952D-4390-B94A-9122C4443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1524000"/>
            <a:ext cx="1816100" cy="254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0B2D49"/>
                </a:solidFill>
                <a:latin typeface="Arial"/>
                <a:ea typeface="Arial"/>
                <a:cs typeface="Arial"/>
              </a:rPr>
              <a:t/>
            </a:r>
            <a:endParaRPr sz="1000"/>
          </a:p>
        </p:txBody>
      </p:sp>
      <p:sp>
        <p:nvSpPr>
          <p:cNvPr id="21" name="Text 13">
            <a:extLst xmlns:a="http://schemas.openxmlformats.org/drawingml/2006/main">
              <a:ext uri="{FF2B5EF4-FFF2-40B4-BE49-F238E27FC236}">
                <a16:creationId xmlns:a16="http://schemas.microsoft.com/office/drawing/2014/main" id="{1C548567-874D-420B-97FD-AD7EA5D18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6921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200"/>
          </a:p>
        </p:txBody>
      </p:sp>
      <p:sp>
        <p:nvSpPr>
          <p:cNvPr id="22" name="Text 14">
            <a:extLst xmlns:a="http://schemas.openxmlformats.org/drawingml/2006/main">
              <a:ext uri="{FF2B5EF4-FFF2-40B4-BE49-F238E27FC236}">
                <a16:creationId xmlns:a16="http://schemas.microsoft.com/office/drawing/2014/main" id="{6DB7AFA3-B635-4892-BD9E-ECF4611E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558800"/>
            <a:ext cx="7340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Roy A. Castellan, MD, MS</a:t>
            </a:r>
            <a:endParaRPr sz="3000"/>
          </a:p>
        </p:txBody>
      </p:sp>
      <p:sp>
        <p:nvSpPr>
          <p:cNvPr id="23" name="Text 15">
            <a:extLst xmlns:a="http://schemas.openxmlformats.org/drawingml/2006/main">
              <a:ext uri="{FF2B5EF4-FFF2-40B4-BE49-F238E27FC236}">
                <a16:creationId xmlns:a16="http://schemas.microsoft.com/office/drawing/2014/main" id="{C9F2D345-A0FE-4316-BD52-F4FE9E74A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257300"/>
            <a:ext cx="73406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>
                <a:solidFill>
                  <a:srgbClr val="A5D6ED"/>
                </a:solidFill>
                <a:latin typeface="Arial"/>
                <a:ea typeface="Arial"/>
                <a:cs typeface="Arial"/>
              </a:rPr>
              <a:t>Endowed Chair, George C. and Margaret M. Hillenbrand Endowed Chair</a:t>
            </a:r>
            <a:endParaRPr sz="1500"/>
          </a:p>
        </p:txBody>
      </p:sp>
      <p:sp>
        <p:nvSpPr>
          <p:cNvPr id="24" name="Text 16">
            <a:extLst xmlns:a="http://schemas.openxmlformats.org/drawingml/2006/main">
              <a:ext uri="{FF2B5EF4-FFF2-40B4-BE49-F238E27FC236}">
                <a16:creationId xmlns:a16="http://schemas.microsoft.com/office/drawing/2014/main" id="{73BD0A94-D4B7-4CA2-B430-A3708466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625600"/>
            <a:ext cx="7340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MUSC | Edmundton, SC</a:t>
            </a:r>
            <a:endParaRPr sz="1200"/>
          </a:p>
        </p:txBody>
      </p:sp>
      <p:sp>
        <p:nvSpPr>
          <p:cNvPr id="25" name="Text 17">
            <a:extLst xmlns:a="http://schemas.openxmlformats.org/drawingml/2006/main">
              <a:ext uri="{FF2B5EF4-FFF2-40B4-BE49-F238E27FC236}">
                <a16:creationId xmlns:a16="http://schemas.microsoft.com/office/drawing/2014/main" id="{1734ACF4-1926-4965-BF48-52951687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9000" y="596900"/>
            <a:ext cx="13462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PROJECT FIT</a:t>
            </a:r>
            <a:endParaRPr sz="1000"/>
          </a:p>
        </p:txBody>
      </p:sp>
      <p:sp>
        <p:nvSpPr>
          <p:cNvPr id="26" name="Text 18">
            <a:extLst xmlns:a="http://schemas.openxmlformats.org/drawingml/2006/main">
              <a:ext uri="{FF2B5EF4-FFF2-40B4-BE49-F238E27FC236}">
                <a16:creationId xmlns:a16="http://schemas.microsoft.com/office/drawing/2014/main" id="{C77BFA58-1A55-4AF1-B8F7-CC038D320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889000"/>
            <a:ext cx="1219200" cy="57835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34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97.5</a:t>
            </a:r>
            <a:endParaRPr sz="3450"/>
          </a:p>
        </p:txBody>
      </p:sp>
      <p:sp>
        <p:nvSpPr>
          <p:cNvPr id="27" name="Text 19">
            <a:extLst xmlns:a="http://schemas.openxmlformats.org/drawingml/2006/main">
              <a:ext uri="{FF2B5EF4-FFF2-40B4-BE49-F238E27FC236}">
                <a16:creationId xmlns:a16="http://schemas.microsoft.com/office/drawing/2014/main" id="{5900A270-9A28-4096-A10C-F85B4B4D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155700"/>
            <a:ext cx="4826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/100</a:t>
            </a:r>
            <a:endParaRPr sz="1350"/>
          </a:p>
        </p:txBody>
      </p:sp>
      <p:sp>
        <p:nvSpPr>
          <p:cNvPr id="28" name="Text 20">
            <a:extLst xmlns:a="http://schemas.openxmlformats.org/drawingml/2006/main">
              <a:ext uri="{FF2B5EF4-FFF2-40B4-BE49-F238E27FC236}">
                <a16:creationId xmlns:a16="http://schemas.microsoft.com/office/drawing/2014/main" id="{520D7A76-0223-4CA2-B44E-A22F71BDA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511300"/>
            <a:ext cx="17018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00">
                <a:solidFill>
                  <a:srgbClr val="FFFFFF"/>
                </a:solidFill>
                <a:latin typeface="Arial"/>
                <a:ea typeface="Arial"/>
                <a:cs typeface="Arial"/>
              </a:rPr>
              <a:t>Documented alignment</a:t>
            </a:r>
            <a:endParaRPr sz="1000"/>
          </a:p>
        </p:txBody>
      </p:sp>
      <p:sp>
        <p:nvSpPr>
          <p:cNvPr id="29" name="Text 21">
            <a:extLst xmlns:a="http://schemas.openxmlformats.org/drawingml/2006/main">
              <a:ext uri="{FF2B5EF4-FFF2-40B4-BE49-F238E27FC236}">
                <a16:creationId xmlns:a16="http://schemas.microsoft.com/office/drawing/2014/main" id="{5597ED3C-3438-4679-908D-67E3A23A8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35200"/>
            <a:ext cx="5969000" cy="3520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1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Why this KOL fits</a:t>
            </a:r>
            <a:endParaRPr sz="2100"/>
          </a:p>
        </p:txBody>
      </p:sp>
      <p:sp>
        <p:nvSpPr>
          <p:cNvPr id="30" name="Text 22">
            <a:extLst xmlns:a="http://schemas.openxmlformats.org/drawingml/2006/main">
              <a:ext uri="{FF2B5EF4-FFF2-40B4-BE49-F238E27FC236}">
                <a16:creationId xmlns:a16="http://schemas.microsoft.com/office/drawing/2014/main" id="{286C584F-BC6E-43EA-B684-DCA93526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28900"/>
            <a:ext cx="59690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Expertise in lung cancer and health policy implications of a mass lung </a:t>
            </a:r>
            <a:endParaRPr sz="1350"/>
          </a:p>
        </p:txBody>
      </p:sp>
      <p:sp>
        <p:nvSpPr>
          <p:cNvPr id="31" name="Text 23">
            <a:extLst xmlns:a="http://schemas.openxmlformats.org/drawingml/2006/main">
              <a:ext uri="{FF2B5EF4-FFF2-40B4-BE49-F238E27FC236}">
                <a16:creationId xmlns:a16="http://schemas.microsoft.com/office/drawing/2014/main" id="{4C624EC1-70EF-4ADC-B69A-4E107E2C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55214"/>
            <a:ext cx="59690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cancer screening program is relevant to this advisory board brief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96049fb433c458a"/>
              </a:rPr>
              <a:t> [56]</a:t>
            </a:r>
            <a:endParaRPr sz="1350"/>
          </a:p>
        </p:txBody>
      </p:sp>
      <p:sp>
        <p:nvSpPr>
          <p:cNvPr id="32" name="Text 24">
            <a:extLst xmlns:a="http://schemas.openxmlformats.org/drawingml/2006/main">
              <a:ext uri="{FF2B5EF4-FFF2-40B4-BE49-F238E27FC236}">
                <a16:creationId xmlns:a16="http://schemas.microsoft.com/office/drawing/2014/main" id="{E8E652D6-F352-45DD-8D4B-07C3FF75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4544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experience</a:t>
            </a:r>
            <a:endParaRPr sz="2000"/>
          </a:p>
        </p:txBody>
      </p:sp>
      <p:sp>
        <p:nvSpPr>
          <p:cNvPr id="33" name="Text 25">
            <a:extLst xmlns:a="http://schemas.openxmlformats.org/drawingml/2006/main">
              <a:ext uri="{FF2B5EF4-FFF2-40B4-BE49-F238E27FC236}">
                <a16:creationId xmlns:a16="http://schemas.microsoft.com/office/drawing/2014/main" id="{52F6D427-7508-45E1-8177-7E6A60A45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848100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4" name="Text 26">
            <a:extLst xmlns:a="http://schemas.openxmlformats.org/drawingml/2006/main">
              <a:ext uri="{FF2B5EF4-FFF2-40B4-BE49-F238E27FC236}">
                <a16:creationId xmlns:a16="http://schemas.microsoft.com/office/drawing/2014/main" id="{3A0C6E5E-E185-486E-800D-20644207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3848100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shared expertise through 1 presentation, 1 hosted discussion, 1 </a:t>
            </a:r>
            <a:endParaRPr sz="1300"/>
          </a:p>
        </p:txBody>
      </p:sp>
      <p:sp>
        <p:nvSpPr>
          <p:cNvPr id="35" name="Text 27">
            <a:extLst xmlns:a="http://schemas.openxmlformats.org/drawingml/2006/main">
              <a:ext uri="{FF2B5EF4-FFF2-40B4-BE49-F238E27FC236}">
                <a16:creationId xmlns:a16="http://schemas.microsoft.com/office/drawing/2014/main" id="{BAA92E6B-66F9-4414-89D6-4F69038A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066032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chaired session and 2 interviews, covering lung cancer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d943b0a0f8140cc"/>
              </a:rPr>
              <a:t> [60]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20e62680ab64313"/>
              </a:rPr>
              <a:t> [58]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b65090de17849f3"/>
              </a:rPr>
              <a:t> [68]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a5eb70aa71e4136"/>
              </a:rPr>
              <a:t> [62]</a:t>
            </a:r>
            <a:endParaRPr sz="1300"/>
          </a:p>
        </p:txBody>
      </p:sp>
      <p:sp>
        <p:nvSpPr>
          <p:cNvPr id="36" name="Text 28">
            <a:extLst xmlns:a="http://schemas.openxmlformats.org/drawingml/2006/main">
              <a:ext uri="{FF2B5EF4-FFF2-40B4-BE49-F238E27FC236}">
                <a16:creationId xmlns:a16="http://schemas.microsoft.com/office/drawing/2014/main" id="{241DCAAB-9E2D-4A9B-AF1C-31DBC1180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334764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7" name="Text 29">
            <a:extLst xmlns:a="http://schemas.openxmlformats.org/drawingml/2006/main">
              <a:ext uri="{FF2B5EF4-FFF2-40B4-BE49-F238E27FC236}">
                <a16:creationId xmlns:a16="http://schemas.microsoft.com/office/drawing/2014/main" id="{6F21EF90-D6D0-4FCA-96C9-F83E627B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334764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coauthored 2 congress abstracts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e20e1be8cb74d72"/>
              </a:rPr>
              <a:t> [65]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2ab7532eb8c4171"/>
              </a:rPr>
              <a:t> [57]</a:t>
            </a:r>
            <a:endParaRPr sz="1300"/>
          </a:p>
        </p:txBody>
      </p:sp>
      <p:sp>
        <p:nvSpPr>
          <p:cNvPr id="38" name="Text 30">
            <a:extLst xmlns:a="http://schemas.openxmlformats.org/drawingml/2006/main">
              <a:ext uri="{FF2B5EF4-FFF2-40B4-BE49-F238E27FC236}">
                <a16:creationId xmlns:a16="http://schemas.microsoft.com/office/drawing/2014/main" id="{A7E0AC48-70C2-4DDD-AC4E-6364716C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0800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Research</a:t>
            </a:r>
            <a:endParaRPr sz="2000"/>
          </a:p>
        </p:txBody>
      </p:sp>
      <p:sp>
        <p:nvSpPr>
          <p:cNvPr id="39" name="Text 31">
            <a:extLst xmlns:a="http://schemas.openxmlformats.org/drawingml/2006/main">
              <a:ext uri="{FF2B5EF4-FFF2-40B4-BE49-F238E27FC236}">
                <a16:creationId xmlns:a16="http://schemas.microsoft.com/office/drawing/2014/main" id="{C7B9EFF9-4C26-4CCB-8603-E5DC2299D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4737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40" name="Text 32">
            <a:extLst xmlns:a="http://schemas.openxmlformats.org/drawingml/2006/main">
              <a:ext uri="{FF2B5EF4-FFF2-40B4-BE49-F238E27FC236}">
                <a16:creationId xmlns:a16="http://schemas.microsoft.com/office/drawing/2014/main" id="{102AF673-F6E6-4F3B-A5B2-0C6AD0AE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473700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Publications found: 5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7e57d6921bc4314"/>
              </a:rPr>
              <a:t> [59]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91d20d3e6f6429d"/>
              </a:rPr>
              <a:t> [66]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51e6090a4344637"/>
              </a:rPr>
              <a:t> [70]</a:t>
            </a:r>
            <a:endParaRPr sz="1050"/>
          </a:p>
        </p:txBody>
      </p:sp>
      <p:sp>
        <p:nvSpPr>
          <p:cNvPr id="41" name="Text 33">
            <a:extLst xmlns:a="http://schemas.openxmlformats.org/drawingml/2006/main">
              <a:ext uri="{FF2B5EF4-FFF2-40B4-BE49-F238E27FC236}">
                <a16:creationId xmlns:a16="http://schemas.microsoft.com/office/drawing/2014/main" id="{AFC1477B-3132-44EC-A634-041505939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2733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focus</a:t>
            </a:r>
            <a:endParaRPr sz="2000"/>
          </a:p>
        </p:txBody>
      </p:sp>
      <p:sp>
        <p:nvSpPr>
          <p:cNvPr id="42" name="Text 34">
            <a:extLst xmlns:a="http://schemas.openxmlformats.org/drawingml/2006/main">
              <a:ext uri="{FF2B5EF4-FFF2-40B4-BE49-F238E27FC236}">
                <a16:creationId xmlns:a16="http://schemas.microsoft.com/office/drawing/2014/main" id="{339E1810-439D-4080-83DB-72F0A0AF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667000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3" name="Text 35">
            <a:extLst xmlns:a="http://schemas.openxmlformats.org/drawingml/2006/main">
              <a:ext uri="{FF2B5EF4-FFF2-40B4-BE49-F238E27FC236}">
                <a16:creationId xmlns:a16="http://schemas.microsoft.com/office/drawing/2014/main" id="{CB5C4119-3D3B-4A16-B4D8-21053D18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667000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Interventional pulmonary </a:t>
            </a:r>
            <a:endParaRPr sz="1350"/>
          </a:p>
        </p:txBody>
      </p:sp>
      <p:sp>
        <p:nvSpPr>
          <p:cNvPr id="44" name="Text 36">
            <a:extLst xmlns:a="http://schemas.openxmlformats.org/drawingml/2006/main">
              <a:ext uri="{FF2B5EF4-FFF2-40B4-BE49-F238E27FC236}">
                <a16:creationId xmlns:a16="http://schemas.microsoft.com/office/drawing/2014/main" id="{83C50787-4567-46D3-9864-CEA5B081F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893314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medicine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d98b169bf154bd9"/>
              </a:rPr>
              <a:t> [56]</a:t>
            </a:r>
            <a:endParaRPr sz="1350"/>
          </a:p>
        </p:txBody>
      </p:sp>
      <p:sp>
        <p:nvSpPr>
          <p:cNvPr id="45" name="Text 37">
            <a:extLst xmlns:a="http://schemas.openxmlformats.org/drawingml/2006/main">
              <a:ext uri="{FF2B5EF4-FFF2-40B4-BE49-F238E27FC236}">
                <a16:creationId xmlns:a16="http://schemas.microsoft.com/office/drawing/2014/main" id="{462CFA6D-FD46-43E7-B04B-6ACB57BBA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0005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societies</a:t>
            </a:r>
            <a:endParaRPr sz="2000"/>
          </a:p>
        </p:txBody>
      </p:sp>
      <p:sp>
        <p:nvSpPr>
          <p:cNvPr id="46" name="Text 38">
            <a:extLst xmlns:a="http://schemas.openxmlformats.org/drawingml/2006/main">
              <a:ext uri="{FF2B5EF4-FFF2-40B4-BE49-F238E27FC236}">
                <a16:creationId xmlns:a16="http://schemas.microsoft.com/office/drawing/2014/main" id="{3C7448A3-2019-42A9-9A02-82BE8D680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394200"/>
            <a:ext cx="1397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150"/>
          </a:p>
        </p:txBody>
      </p:sp>
      <p:sp>
        <p:nvSpPr>
          <p:cNvPr id="47" name="Text 39">
            <a:extLst xmlns:a="http://schemas.openxmlformats.org/drawingml/2006/main">
              <a:ext uri="{FF2B5EF4-FFF2-40B4-BE49-F238E27FC236}">
                <a16:creationId xmlns:a16="http://schemas.microsoft.com/office/drawing/2014/main" id="{26DCAB61-1B7E-4198-80DE-C2E265E6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394200"/>
            <a:ext cx="29718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American Cancer Society National Lung </a:t>
            </a:r>
            <a:endParaRPr sz="1150"/>
          </a:p>
        </p:txBody>
      </p:sp>
      <p:sp>
        <p:nvSpPr>
          <p:cNvPr id="48" name="Text 40">
            <a:extLst xmlns:a="http://schemas.openxmlformats.org/drawingml/2006/main">
              <a:ext uri="{FF2B5EF4-FFF2-40B4-BE49-F238E27FC236}">
                <a16:creationId xmlns:a16="http://schemas.microsoft.com/office/drawing/2014/main" id="{0846F1A2-0D81-4963-AE62-1B844C2B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586986"/>
            <a:ext cx="29718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Cancer Roundtable (ACS NLCRT)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ca3abb63ee04a32"/>
              </a:rPr>
              <a:t> [64]</a:t>
            </a:r>
            <a:endParaRPr sz="1150"/>
          </a:p>
        </p:txBody>
      </p:sp>
      <p:sp>
        <p:nvSpPr>
          <p:cNvPr id="49" name="Text 41">
            <a:extLst xmlns:a="http://schemas.openxmlformats.org/drawingml/2006/main">
              <a:ext uri="{FF2B5EF4-FFF2-40B4-BE49-F238E27FC236}">
                <a16:creationId xmlns:a16="http://schemas.microsoft.com/office/drawing/2014/main" id="{9D085EB3-ADFC-4AEE-8917-590C6F9C6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830572"/>
            <a:ext cx="1397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150"/>
          </a:p>
        </p:txBody>
      </p:sp>
      <p:sp>
        <p:nvSpPr>
          <p:cNvPr id="50" name="Text 42">
            <a:extLst xmlns:a="http://schemas.openxmlformats.org/drawingml/2006/main">
              <a:ext uri="{FF2B5EF4-FFF2-40B4-BE49-F238E27FC236}">
                <a16:creationId xmlns:a16="http://schemas.microsoft.com/office/drawing/2014/main" id="{53831AEE-7183-40C0-809F-5873DD51B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830572"/>
            <a:ext cx="29718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American College of Chest Physicians </a:t>
            </a:r>
            <a:endParaRPr sz="1150"/>
          </a:p>
        </p:txBody>
      </p:sp>
      <p:sp>
        <p:nvSpPr>
          <p:cNvPr id="51" name="Text 43">
            <a:extLst xmlns:a="http://schemas.openxmlformats.org/drawingml/2006/main">
              <a:ext uri="{FF2B5EF4-FFF2-40B4-BE49-F238E27FC236}">
                <a16:creationId xmlns:a16="http://schemas.microsoft.com/office/drawing/2014/main" id="{47A1B8A8-2712-40B5-B3F6-5A0BA5990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023358"/>
            <a:ext cx="29718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(CHEST)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3e041300e37417e"/>
              </a:rPr>
              <a:t> [69]</a:t>
            </a:r>
            <a:endParaRPr sz="1150"/>
          </a:p>
        </p:txBody>
      </p:sp>
      <p:sp>
        <p:nvSpPr>
          <p:cNvPr id="52" name="Text 44">
            <a:extLst xmlns:a="http://schemas.openxmlformats.org/drawingml/2006/main">
              <a:ext uri="{FF2B5EF4-FFF2-40B4-BE49-F238E27FC236}">
                <a16:creationId xmlns:a16="http://schemas.microsoft.com/office/drawing/2014/main" id="{4DF5BC03-5B2C-4A80-BC89-31ACEFE6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3594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activity</a:t>
            </a:r>
            <a:endParaRPr sz="2000"/>
          </a:p>
        </p:txBody>
      </p:sp>
      <p:sp>
        <p:nvSpPr>
          <p:cNvPr id="53" name="Text 45">
            <a:extLst xmlns:a="http://schemas.openxmlformats.org/drawingml/2006/main">
              <a:ext uri="{FF2B5EF4-FFF2-40B4-BE49-F238E27FC236}">
                <a16:creationId xmlns:a16="http://schemas.microsoft.com/office/drawing/2014/main" id="{3F9E34A6-6569-4D54-A5C6-B4C7E875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7531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54" name="Text 46">
            <a:extLst xmlns:a="http://schemas.openxmlformats.org/drawingml/2006/main">
              <a:ext uri="{FF2B5EF4-FFF2-40B4-BE49-F238E27FC236}">
                <a16:creationId xmlns:a16="http://schemas.microsoft.com/office/drawing/2014/main" id="{297EA3E7-0E43-488C-8F33-4023FA823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753100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Total: 7 (4 congress records + 3 </a:t>
            </a:r>
            <a:endParaRPr sz="1050"/>
          </a:p>
        </p:txBody>
      </p:sp>
      <p:sp>
        <p:nvSpPr>
          <p:cNvPr id="55" name="Text 47">
            <a:extLst xmlns:a="http://schemas.openxmlformats.org/drawingml/2006/main">
              <a:ext uri="{FF2B5EF4-FFF2-40B4-BE49-F238E27FC236}">
                <a16:creationId xmlns:a16="http://schemas.microsoft.com/office/drawing/2014/main" id="{029876F7-CA00-4E1C-BEFE-19B68C59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929122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talks/interviews)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1f15dbe96ea45f5"/>
              </a:rPr>
              <a:t> [65]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4fee623dcf84319"/>
              </a:rPr>
              <a:t> [57]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175fb115ff4434f"/>
              </a:rPr>
              <a:t> [60]</a:t>
            </a:r>
            <a:endParaRPr sz="1050"/>
          </a:p>
        </p:txBody>
      </p:sp>
      <p:sp>
        <p:nvSpPr>
          <p:cNvPr id="56" name="Text 48">
            <a:extLst xmlns:a="http://schemas.openxmlformats.org/drawingml/2006/main">
              <a:ext uri="{FF2B5EF4-FFF2-40B4-BE49-F238E27FC236}">
                <a16:creationId xmlns:a16="http://schemas.microsoft.com/office/drawing/2014/main" id="{F541EAB7-961B-44AD-A7F8-37A8C8D2B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248400"/>
            <a:ext cx="113157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Sources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946603240c84948"/>
              </a:rPr>
              <a:t>[56] education.musc.edu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c26a634a94149df"/>
              </a:rPr>
              <a:t>[57] Evaluation Of An…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df8cdaa09994a3f"/>
              </a:rPr>
              <a:t>[58] Deep Breaths…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c9861d134b140e4"/>
              </a:rPr>
              <a:t>[59] Evaluation of an…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447284d5b4a41f4"/>
              </a:rPr>
              <a:t>[60] ATS 2024…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ff0764dc75442fa"/>
              </a:rPr>
              <a:t>[62] CHEST Journal Podcast </a:t>
            </a:r>
            <a:endParaRPr sz="850"/>
          </a:p>
        </p:txBody>
      </p:sp>
      <p:sp>
        <p:nvSpPr>
          <p:cNvPr id="57" name="Text 49">
            <a:extLst xmlns:a="http://schemas.openxmlformats.org/drawingml/2006/main">
              <a:ext uri="{FF2B5EF4-FFF2-40B4-BE49-F238E27FC236}">
                <a16:creationId xmlns:a16="http://schemas.microsoft.com/office/drawing/2014/main" id="{B27A5092-FA7A-4655-BD57-6FDCDC27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477000"/>
            <a:ext cx="50800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>
                <a:solidFill>
                  <a:srgbClr val="52677C"/>
                </a:solidFill>
                <a:latin typeface="Arial"/>
                <a:ea typeface="Arial"/>
                <a:cs typeface="Arial"/>
              </a:rPr>
              <a:t>Full references in appendix</a:t>
            </a:r>
            <a:endParaRPr sz="850"/>
          </a:p>
        </p:txBody>
      </p:sp>
      <p:sp>
        <p:nvSpPr>
          <p:cNvPr id="58" name="Text 50">
            <a:extLst xmlns:a="http://schemas.openxmlformats.org/drawingml/2006/main">
              <a:ext uri="{FF2B5EF4-FFF2-40B4-BE49-F238E27FC236}">
                <a16:creationId xmlns:a16="http://schemas.microsoft.com/office/drawing/2014/main" id="{A7527602-18BB-4398-9905-F49A441E1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59" name="Text 51">
            <a:extLst xmlns:a="http://schemas.openxmlformats.org/drawingml/2006/main">
              <a:ext uri="{FF2B5EF4-FFF2-40B4-BE49-F238E27FC236}">
                <a16:creationId xmlns:a16="http://schemas.microsoft.com/office/drawing/2014/main" id="{53DE9C5F-F426-4540-A837-C70DE897E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18 / 50</a:t>
            </a:r>
            <a:endParaRPr sz="900"/>
          </a:p>
        </p:txBody>
      </p:sp>
      <p:pic>
        <p:nvPicPr>
          <p:cNvPr id="126" name="Picture 5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3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60032" y="165068"/>
            <a:ext cx="1816132" cy="1650968"/>
          </a:xfrm>
          <a:prstGeom xmlns:a="http://schemas.openxmlformats.org/drawingml/2006/main" prst="rect">
            <a:avLst/>
          </a:prstGeom>
        </p:spPr>
      </p:pic>
      <p:sp>
        <p:nvSpPr>
          <p:cNvPr id="67" name="Portrait disclosure">
            <a:extLst xmlns:a="http://schemas.openxmlformats.org/drawingml/2006/main">
              <a:ext uri="{FF2B5EF4-FFF2-40B4-BE49-F238E27FC236}">
                <a16:creationId xmlns:a16="http://schemas.microsoft.com/office/drawing/2014/main" id="{BF925CD9-1DBD-4C99-8E65-171DB627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32" y="1833563"/>
            <a:ext cx="1816132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>
                <a:solidFill>
                  <a:srgbClr val="B8D6E5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B8D6E5"/>
                </a:solidFill>
                <a:latin typeface="Arial"/>
                <a:ea typeface="Arial"/>
                <a:cs typeface="Arial"/>
              </a:rPr>
              <a:t>AI-generated illustration</a:t>
            </a:r>
          </a:p>
        </p:txBody>
      </p:sp>
    </p:spTree>
    <p:extLst>
      <p:ext uri="{BB962C8B-B14F-4D97-AF65-F5344CB8AC3E}">
        <p14:creationId xmlns:p14="http://schemas.microsoft.com/office/powerpoint/2010/main" val="36969719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EEDDD3D-B6EC-4AE0-888D-7ACFD721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5AC8445-F289-4FFD-8392-914A2C53F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6FF1C23F-D1F8-4BF1-933C-7DB67EEB3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9D4E7791-0703-44CD-A3B0-C11E4DF58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54200"/>
            <a:ext cx="11328400" cy="723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A93410FF-FFF1-4988-B73A-94E5A786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179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9F1D448-9A46-4FDE-8EC9-C07B70C1A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307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D1BDE46C-38C0-4B57-98AF-212142BFB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435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D2DE886A-E546-4BC6-90CD-6E812ABE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9563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8037510-ED11-4CED-88E1-13B81224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5BE87FD0-276E-4008-BD6C-FF3767231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BBAB74C-2B17-467D-8E65-2CDE7BBE2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FC7C8B7C-AACB-42AA-AB2D-6516B748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Roy A. Castellan: Project fit</a:t>
            </a:r>
            <a:endParaRPr sz="2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A5EA2D63-BFCA-47A1-90E6-38B2F223C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1993900"/>
            <a:ext cx="82169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Each category adds points to the total. More points mean a closer match to this project's needs.</a:t>
            </a:r>
            <a:endParaRPr sz="12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9DF3116-AEA4-4BB3-9053-39C3757A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5600" y="1968500"/>
            <a:ext cx="233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97.5 / 100</a:t>
            </a:r>
            <a:endParaRPr sz="2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F50AB73-4619-439F-9037-3B3DA40FF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40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 to the brief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CE90F5A-ED0F-4B4C-A5F6-01BAB0112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7940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How closely the profile matches the topics and requirements in your </a:t>
            </a:r>
            <a:endParaRPr sz="11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E17936A-C562-4B5B-B3E6-0BE454A97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9867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38da7f5d3164df9"/>
              </a:rPr>
              <a:t> [56]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a3520d9bf514c07"/>
              </a:rPr>
              <a:t> [58]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b8821c2ec7d4fdc"/>
              </a:rPr>
              <a:t> [60]</a:t>
            </a:r>
            <a:endParaRPr sz="11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85F7DA7A-2191-4BF5-AEF0-6B5FCAEB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27940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35 / 35 points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935FBB0-AE5D-487A-8F88-8E76D8719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1369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35% of total</a:t>
            </a:r>
            <a:endParaRPr sz="10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9CE2040B-5153-4684-8C09-EFA379EDF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6068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experience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D923334-E0F8-4CA4-82A2-F4A9E009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36068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3 clinical or research records matched your 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698bd6403bf4290"/>
              </a:rPr>
              <a:t> [63]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54611b6aeb946c3"/>
              </a:rPr>
              <a:t> [67]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494599dce5f4410"/>
              </a:rPr>
              <a:t> [70]</a:t>
            </a:r>
            <a:endParaRPr sz="11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6843957-0715-48F6-9FF5-DC8BA6293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6068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22.5 / 25 points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1A5D2F40-3352-487A-B551-D058CBEB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9497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25% of total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D85BC8EF-4F20-4ACA-9E5F-D768B165C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4196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Supporting information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160BB6F-A012-4663-9E91-1361EBDF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44196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11 matched records backed by 9 linked sources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9b7d3a352694923"/>
              </a:rPr>
              <a:t> [56]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e740ccfd63c4e5e"/>
              </a:rPr>
              <a:t> [58]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b1d960312524d64"/>
              </a:rPr>
              <a:t> [60]</a:t>
            </a:r>
            <a:endParaRPr sz="11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78FFABA5-B4B8-4AAB-AEA3-F70160BCB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4196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/ 20 points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F17AB5EA-FB02-4D22-A584-72AAF8B15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7625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BEB35D5D-6D86-42C2-B7C4-8BBE8ECC0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324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Speaking and professional </a:t>
            </a:r>
            <a:endParaRPr sz="15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794F9B7B-1A04-46CF-839E-38F7427E9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48386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activity</a:t>
            </a:r>
            <a:endParaRPr sz="15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6E91A68C-8772-4495-B237-94A3482F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2324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5 professional activities matched your brief, such as talks or </a:t>
            </a:r>
            <a:endParaRPr sz="11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8A8319FA-7DA3-443C-A5C9-AB6F20EC4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4251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contributions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3f7de3a59da4bc3"/>
              </a:rPr>
              <a:t> [58]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f6bbfeff72c4453"/>
              </a:rPr>
              <a:t> [60]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1839f2d4618414b"/>
              </a:rPr>
              <a:t> [61]</a:t>
            </a:r>
            <a:endParaRPr sz="11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D3032ABF-7930-4F48-9947-E715D976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2324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/ 20 points</a:t>
            </a:r>
            <a:endParaRPr sz="17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6CCEBFE6-E4DB-4D28-8E19-9684FAC8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5753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B2761048-ACF9-4E5E-8ED4-F4B03920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EACDCE45-F040-4528-AB1E-440D0C38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80B94C2A-9561-455C-9060-5C31F93B0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19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07156244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EC41DE5-9D33-4101-96A0-F7264A65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B2E4BCC-ABCC-4774-9919-A2A367B4D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D78BD1E3-DAB4-4ABD-944A-9CC07FEB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E25BD0F-80A4-44BB-9A87-58345FB04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AB5ED97E-AF5A-4713-BEAB-9C87FB72C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AB2C5F5B-1565-42B8-A194-9F3E0CCA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40251F9-2AAC-4C02-BDA7-8F0F6E80A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Roy A. Castellan: Supporting evidence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FB0383C-71E2-40E0-866B-7B27D16F7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(Poster Board #313) Should We Start With PET 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CD747D55-449B-4D4D-837E-E80FEC57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or Biomarkers for Risk Stratification of Indeterminate Pulmonary 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6193B8F-111B-4CDF-A6E6-52A202D9A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Nodules: Insights From Monte Carlo Simulations · Biodesix ATS 2026 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177F3D6-320E-42A2-93E2-FC9429AF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presentations (ATS 2026 International Conference) · pulmonary nodule 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DF77B557-5DE3-4AB9-9D24-3696F9987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96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risk stratification poster · abstract coauthor (not a speaker)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c89e8a7b7144d3d"/>
              </a:rPr>
              <a:t> [65]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32701A9-0A24-4E3F-965A-27D6CEB2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AI: Cracking the Code in Innovations in Lung · 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F9C8DAA-232D-44CA-AE8B-A07949081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Evaluation Of An Artificial Intelligence-Generated Brock Score To 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13B1700-8C12-442A-9C54-7196E00EF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27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Determine Malignancy Risk In Screen Detected Nodules · Abstract in 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DBB07BF-562C-4D79-9464-54DDFD4D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628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Chest 2025 supplement (doi 10.1016/j.chest.2025.07.2676); author 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82BCA312-2B52-4769-B75D-7E90D5324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829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disclosure lists grant/research support · abstract coauthor (not a 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7F5C39FB-1A0F-4232-BC3A-53314B65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03098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speaker)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a99e7f2c8a14e19"/>
              </a:rPr>
              <a:t> [57]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3E291A57-78F6-4170-B13C-CF080D17C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914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President's Symposium · ATS 2024 International 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3503A88-0235-42D7-BB78-7DC7562E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56031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- President's Symposium · 50 years of lung cancer screening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B6A6E3A-8CBD-4267-9A72-BE7F9CCD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76148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practices and guidelines · speaker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420baa1b9654266"/>
              </a:rPr>
              <a:t> [60]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1EE7E98-3DFE-43CC-8A59-4D701143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8965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Screening and Early Detection track · IASLC 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634F59A-AD01-4F1B-BC58-4E5B488B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29082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2024 World Conference on Lung Cancer · International Association for 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07B827F9-0964-41A1-9ABE-55F955681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9198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the Study of Lung Cancer (IASLC) World Conference on Lung Cancer · </a:t>
            </a:r>
            <a:endParaRPr sz="12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BC76D48A-D76C-4606-9182-43805A1E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69315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Track Chair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0ca761666c94976"/>
              </a:rPr>
              <a:t> [68]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0847AB04-3D46-4F91-8287-19B0A0AF5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CHEST Journal Podcast · Outcomes From More 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D35E33EA-9F19-4708-A49E-7C59E5F3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Than 1 Million People Screened for Lung Cancer With Low-Dose CT 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D8438467-B381-47C0-8434-4C4CF223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Imaging · guest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05ee3a97cc64660"/>
              </a:rPr>
              <a:t> [62]</a:t>
            </a:r>
            <a:endParaRPr sz="12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CB693060-BE89-4A09-8B6C-9965C288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622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Deep Breaths: Updates from CHEST · </a:t>
            </a:r>
            <a:endParaRPr sz="12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9895EEF2-BCDD-4831-AE50-7A72A5DD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23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Understanding Extensive-Stage Small Cell Lung Cancer: Advancements </a:t>
            </a:r>
            <a:endParaRPr sz="12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DAFEFDC2-3B4E-4733-9E3D-9393C3C7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and Ongoing Challenges · host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367f2a06d624a50"/>
              </a:rPr>
              <a:t> [58]</a:t>
            </a:r>
            <a:endParaRPr sz="12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8283CE10-DBA0-4BD6-9D29-0E27F38EF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353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Health Focus · 2026-08-17 · Research regarding </a:t>
            </a:r>
            <a:endParaRPr sz="12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8EDCDE25-77BE-486E-A760-EB05E589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54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advanced lung cancer patients and treatment (systemic treatment rates </a:t>
            </a:r>
            <a:endParaRPr sz="12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6DB2E275-229E-4677-B829-A4362FB3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55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 metastatic NSCLC) · interviewee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0aadc85bcd64b75"/>
              </a:rPr>
              <a:t> [61]</a:t>
            </a:r>
            <a:endParaRPr sz="12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5A09A9FF-5534-47D2-AC49-951D4C517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83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profile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d41cbd8af054095"/>
              </a:rPr>
              <a:t> [56]</a:t>
            </a:r>
            <a:endParaRPr sz="12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7A8DC18C-6BAF-47A3-AA73-BB197DB8B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48FB5702-F3AD-4E7D-BD83-F574F482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A8DE96D8-62ED-464C-8B9D-E3E6DD6D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20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13380694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3F9D565-772E-4FEA-8E52-41228BF82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6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BCDD65D-6A39-405A-899C-CD8EACD7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5F279D26-B63D-4A14-8A71-1AA96C048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444500"/>
            <a:ext cx="1943100" cy="1358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65E4E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2344E3CA-2CAA-4A0F-85BE-CC61AE89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6731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1A2FB6EA-454C-4360-93FE-F3A69269C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" y="2120900"/>
            <a:ext cx="7366000" cy="1193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FA53673E-2E85-4A35-AD21-9EAE7F77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9700" y="2197100"/>
            <a:ext cx="0" cy="392430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fcead7c4dd479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1800" y="2425700"/>
            <a:ext cx="584200" cy="584200"/>
          </a:xfrm>
          <a:prstGeom xmlns:a="http://schemas.openxmlformats.org/drawingml/2006/main" prst="rect">
            <a:avLst/>
          </a:prstGeom>
        </p:spPr>
      </p:pic>
      <p:pic>
        <p:nvPicPr>
          <p:cNvPr id="72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190919614f44e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3479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363CAE0D-DCA9-42C4-B598-4DFAB0586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" y="5016500"/>
            <a:ext cx="72898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4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f4f33d7dd44d9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5105400"/>
            <a:ext cx="508000" cy="508000"/>
          </a:xfrm>
          <a:prstGeom xmlns:a="http://schemas.openxmlformats.org/drawingml/2006/main" prst="rect">
            <a:avLst/>
          </a:prstGeom>
        </p:spPr>
      </p:pic>
      <p:pic>
        <p:nvPicPr>
          <p:cNvPr id="75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31d39f4662456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22987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3" name="Shape 7">
            <a:extLst xmlns:a="http://schemas.openxmlformats.org/drawingml/2006/main">
              <a:ext uri="{FF2B5EF4-FFF2-40B4-BE49-F238E27FC236}">
                <a16:creationId xmlns:a16="http://schemas.microsoft.com/office/drawing/2014/main" id="{1606A0E3-090D-47C6-9B17-D8DFB1F0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38354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7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b484676e5b43d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40259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5" name="Shape 8">
            <a:extLst xmlns:a="http://schemas.openxmlformats.org/drawingml/2006/main">
              <a:ext uri="{FF2B5EF4-FFF2-40B4-BE49-F238E27FC236}">
                <a16:creationId xmlns:a16="http://schemas.microsoft.com/office/drawing/2014/main" id="{BAB7D796-13EA-429F-9283-06912982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53086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9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cb52a7a1c4f3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5384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7" name="Shape 9">
            <a:extLst xmlns:a="http://schemas.openxmlformats.org/drawingml/2006/main">
              <a:ext uri="{FF2B5EF4-FFF2-40B4-BE49-F238E27FC236}">
                <a16:creationId xmlns:a16="http://schemas.microsoft.com/office/drawing/2014/main" id="{9187C298-7153-4297-821F-5E739BA8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1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3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160032" y="165068"/>
            <a:ext cx="1816132" cy="1650968"/>
          </a:xfrm>
          <a:prstGeom xmlns:a="http://schemas.openxmlformats.org/drawingml/2006/main" prst="rect">
            <a:avLst/>
          </a:prstGeom>
        </p:spPr>
      </p:pic>
      <p:sp>
        <p:nvSpPr>
          <p:cNvPr id="19" name="Text 10">
            <a:extLst xmlns:a="http://schemas.openxmlformats.org/drawingml/2006/main">
              <a:ext uri="{FF2B5EF4-FFF2-40B4-BE49-F238E27FC236}">
                <a16:creationId xmlns:a16="http://schemas.microsoft.com/office/drawing/2014/main" id="{4B1C50CD-0709-4ECE-81FA-21E3B9F27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6921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200"/>
          </a:p>
        </p:txBody>
      </p:sp>
      <p:sp>
        <p:nvSpPr>
          <p:cNvPr id="20" name="Text 11">
            <a:extLst xmlns:a="http://schemas.openxmlformats.org/drawingml/2006/main">
              <a:ext uri="{FF2B5EF4-FFF2-40B4-BE49-F238E27FC236}">
                <a16:creationId xmlns:a16="http://schemas.microsoft.com/office/drawing/2014/main" id="{F3A7519E-17B9-4701-A7EE-8CBFBE217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558800"/>
            <a:ext cx="7340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Dorian Petrescu, MD</a:t>
            </a:r>
            <a:endParaRPr sz="3000"/>
          </a:p>
        </p:txBody>
      </p:sp>
      <p:sp>
        <p:nvSpPr>
          <p:cNvPr id="21" name="Text 12">
            <a:extLst xmlns:a="http://schemas.openxmlformats.org/drawingml/2006/main">
              <a:ext uri="{FF2B5EF4-FFF2-40B4-BE49-F238E27FC236}">
                <a16:creationId xmlns:a16="http://schemas.microsoft.com/office/drawing/2014/main" id="{E7BCBB6B-5FF3-4B5D-A0C7-607F48693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257300"/>
            <a:ext cx="73406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>
                <a:solidFill>
                  <a:srgbClr val="A5D6ED"/>
                </a:solidFill>
                <a:latin typeface="Arial"/>
                <a:ea typeface="Arial"/>
                <a:cs typeface="Arial"/>
              </a:rPr>
              <a:t>Professor of Medicine</a:t>
            </a:r>
            <a:endParaRPr sz="1500"/>
          </a:p>
        </p:txBody>
      </p:sp>
      <p:sp>
        <p:nvSpPr>
          <p:cNvPr id="22" name="Text 13">
            <a:extLst xmlns:a="http://schemas.openxmlformats.org/drawingml/2006/main">
              <a:ext uri="{FF2B5EF4-FFF2-40B4-BE49-F238E27FC236}">
                <a16:creationId xmlns:a16="http://schemas.microsoft.com/office/drawing/2014/main" id="{18735530-00FB-4B81-8D5F-E646FC23D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625600"/>
            <a:ext cx="7340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UChicago Medicine Faculty Physicians | Chicago, IL</a:t>
            </a:r>
            <a:endParaRPr sz="1200"/>
          </a:p>
        </p:txBody>
      </p:sp>
      <p:sp>
        <p:nvSpPr>
          <p:cNvPr id="23" name="Text 14">
            <a:extLst xmlns:a="http://schemas.openxmlformats.org/drawingml/2006/main">
              <a:ext uri="{FF2B5EF4-FFF2-40B4-BE49-F238E27FC236}">
                <a16:creationId xmlns:a16="http://schemas.microsoft.com/office/drawing/2014/main" id="{E5B4F0F7-17FD-42ED-AD01-6C337D64D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9000" y="596900"/>
            <a:ext cx="13462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PROJECT FIT</a:t>
            </a:r>
            <a:endParaRPr sz="1000"/>
          </a:p>
        </p:txBody>
      </p:sp>
      <p:sp>
        <p:nvSpPr>
          <p:cNvPr id="24" name="Text 15">
            <a:extLst xmlns:a="http://schemas.openxmlformats.org/drawingml/2006/main">
              <a:ext uri="{FF2B5EF4-FFF2-40B4-BE49-F238E27FC236}">
                <a16:creationId xmlns:a16="http://schemas.microsoft.com/office/drawing/2014/main" id="{568D2DBB-DBDD-4BA0-B13C-FF1A7ED91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889000"/>
            <a:ext cx="1219200" cy="57835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34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69.2</a:t>
            </a:r>
            <a:endParaRPr sz="3450"/>
          </a:p>
        </p:txBody>
      </p:sp>
      <p:sp>
        <p:nvSpPr>
          <p:cNvPr id="25" name="Text 16">
            <a:extLst xmlns:a="http://schemas.openxmlformats.org/drawingml/2006/main">
              <a:ext uri="{FF2B5EF4-FFF2-40B4-BE49-F238E27FC236}">
                <a16:creationId xmlns:a16="http://schemas.microsoft.com/office/drawing/2014/main" id="{02F72879-8091-45C7-A67C-E05E24DCC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155700"/>
            <a:ext cx="4826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/100</a:t>
            </a:r>
            <a:endParaRPr sz="1350"/>
          </a:p>
        </p:txBody>
      </p:sp>
      <p:sp>
        <p:nvSpPr>
          <p:cNvPr id="26" name="Text 17">
            <a:extLst xmlns:a="http://schemas.openxmlformats.org/drawingml/2006/main">
              <a:ext uri="{FF2B5EF4-FFF2-40B4-BE49-F238E27FC236}">
                <a16:creationId xmlns:a16="http://schemas.microsoft.com/office/drawing/2014/main" id="{2BF5F94C-52A3-4648-AFBD-5F45B431D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511300"/>
            <a:ext cx="17018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00">
                <a:solidFill>
                  <a:srgbClr val="FFFFFF"/>
                </a:solidFill>
                <a:latin typeface="Arial"/>
                <a:ea typeface="Arial"/>
                <a:cs typeface="Arial"/>
              </a:rPr>
              <a:t>Documented alignment</a:t>
            </a:r>
            <a:endParaRPr sz="1000"/>
          </a:p>
        </p:txBody>
      </p:sp>
      <p:sp>
        <p:nvSpPr>
          <p:cNvPr id="27" name="Text 18">
            <a:extLst xmlns:a="http://schemas.openxmlformats.org/drawingml/2006/main">
              <a:ext uri="{FF2B5EF4-FFF2-40B4-BE49-F238E27FC236}">
                <a16:creationId xmlns:a16="http://schemas.microsoft.com/office/drawing/2014/main" id="{DEA45BF6-B866-47AD-9E50-3A33A4BD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35200"/>
            <a:ext cx="5969000" cy="3520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1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Why this KOL fits</a:t>
            </a:r>
            <a:endParaRPr sz="2100"/>
          </a:p>
        </p:txBody>
      </p:sp>
      <p:sp>
        <p:nvSpPr>
          <p:cNvPr id="28" name="Text 19">
            <a:extLst xmlns:a="http://schemas.openxmlformats.org/drawingml/2006/main">
              <a:ext uri="{FF2B5EF4-FFF2-40B4-BE49-F238E27FC236}">
                <a16:creationId xmlns:a16="http://schemas.microsoft.com/office/drawing/2014/main" id="{656B43A7-6477-4187-9192-9D2D5A65C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28900"/>
            <a:ext cx="5969000" cy="2346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Expertise in management of patients with lung cancer is relevant to </a:t>
            </a:r>
            <a:endParaRPr sz="1400"/>
          </a:p>
        </p:txBody>
      </p:sp>
      <p:sp>
        <p:nvSpPr>
          <p:cNvPr id="29" name="Text 20">
            <a:extLst xmlns:a="http://schemas.openxmlformats.org/drawingml/2006/main">
              <a:ext uri="{FF2B5EF4-FFF2-40B4-BE49-F238E27FC236}">
                <a16:creationId xmlns:a16="http://schemas.microsoft.com/office/drawing/2014/main" id="{D90A8AB7-2DA0-4078-B744-C625B5C4D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63596"/>
            <a:ext cx="5969000" cy="2346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00">
                <a:solidFill>
                  <a:srgbClr val="0B2D49"/>
                </a:solidFill>
                <a:latin typeface="Arial"/>
                <a:ea typeface="Arial"/>
                <a:cs typeface="Arial"/>
              </a:rPr>
              <a:t>this advisory board brief</a:t>
            </a:r>
            <a:r>
              <a:rPr sz="14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8cdd363195049a5"/>
              </a:rPr>
              <a:t> [72]</a:t>
            </a:r>
            <a:endParaRPr sz="1400"/>
          </a:p>
        </p:txBody>
      </p:sp>
      <p:sp>
        <p:nvSpPr>
          <p:cNvPr id="30" name="Text 21">
            <a:extLst xmlns:a="http://schemas.openxmlformats.org/drawingml/2006/main">
              <a:ext uri="{FF2B5EF4-FFF2-40B4-BE49-F238E27FC236}">
                <a16:creationId xmlns:a16="http://schemas.microsoft.com/office/drawing/2014/main" id="{6EE94B5E-E80C-404C-88BC-661B0A5B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4544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experience</a:t>
            </a:r>
            <a:endParaRPr sz="2000"/>
          </a:p>
        </p:txBody>
      </p:sp>
      <p:sp>
        <p:nvSpPr>
          <p:cNvPr id="31" name="Text 22">
            <a:extLst xmlns:a="http://schemas.openxmlformats.org/drawingml/2006/main">
              <a:ext uri="{FF2B5EF4-FFF2-40B4-BE49-F238E27FC236}">
                <a16:creationId xmlns:a16="http://schemas.microsoft.com/office/drawing/2014/main" id="{BF06B950-D7AC-45D8-8A94-09D0C529B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848100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2" name="Text 23">
            <a:extLst xmlns:a="http://schemas.openxmlformats.org/drawingml/2006/main">
              <a:ext uri="{FF2B5EF4-FFF2-40B4-BE49-F238E27FC236}">
                <a16:creationId xmlns:a16="http://schemas.microsoft.com/office/drawing/2014/main" id="{A5EA391D-9114-4574-9F88-26789AF1F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3848100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shared expertise through 5 presentations, covering interventional </a:t>
            </a:r>
            <a:endParaRPr sz="1300"/>
          </a:p>
        </p:txBody>
      </p:sp>
      <p:sp>
        <p:nvSpPr>
          <p:cNvPr id="33" name="Text 24">
            <a:extLst xmlns:a="http://schemas.openxmlformats.org/drawingml/2006/main">
              <a:ext uri="{FF2B5EF4-FFF2-40B4-BE49-F238E27FC236}">
                <a16:creationId xmlns:a16="http://schemas.microsoft.com/office/drawing/2014/main" id="{72C6177D-DF29-4EC0-BDE9-1D57F516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066032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Pulmonology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3f2dfe8496c4786"/>
              </a:rPr>
              <a:t> [71]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8dda368963f458d"/>
              </a:rPr>
              <a:t> [84]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d1915b86f794b74"/>
              </a:rPr>
              <a:t> [85]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6a70470ea72404c"/>
              </a:rPr>
              <a:t> [86]</a:t>
            </a:r>
            <a:endParaRPr sz="1300"/>
          </a:p>
        </p:txBody>
      </p:sp>
      <p:sp>
        <p:nvSpPr>
          <p:cNvPr id="34" name="Text 25">
            <a:extLst xmlns:a="http://schemas.openxmlformats.org/drawingml/2006/main">
              <a:ext uri="{FF2B5EF4-FFF2-40B4-BE49-F238E27FC236}">
                <a16:creationId xmlns:a16="http://schemas.microsoft.com/office/drawing/2014/main" id="{D858DC8F-C0AB-4999-83BC-65E19224B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334764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5" name="Text 26">
            <a:extLst xmlns:a="http://schemas.openxmlformats.org/drawingml/2006/main">
              <a:ext uri="{FF2B5EF4-FFF2-40B4-BE49-F238E27FC236}">
                <a16:creationId xmlns:a16="http://schemas.microsoft.com/office/drawing/2014/main" id="{28709B80-AF30-4867-9A2C-56F6BED7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334764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Scheduled to present at 2 events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8ae4b29e4404830"/>
              </a:rPr>
              <a:t> [80]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96b1375f43a4846"/>
              </a:rPr>
              <a:t> [78]</a:t>
            </a:r>
            <a:endParaRPr sz="1300"/>
          </a:p>
        </p:txBody>
      </p:sp>
      <p:sp>
        <p:nvSpPr>
          <p:cNvPr id="36" name="Text 27">
            <a:extLst xmlns:a="http://schemas.openxmlformats.org/drawingml/2006/main">
              <a:ext uri="{FF2B5EF4-FFF2-40B4-BE49-F238E27FC236}">
                <a16:creationId xmlns:a16="http://schemas.microsoft.com/office/drawing/2014/main" id="{DD8CFC94-E341-4F71-8D72-48308E76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0800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Research</a:t>
            </a:r>
            <a:endParaRPr sz="2000"/>
          </a:p>
        </p:txBody>
      </p:sp>
      <p:sp>
        <p:nvSpPr>
          <p:cNvPr id="37" name="Text 28">
            <a:extLst xmlns:a="http://schemas.openxmlformats.org/drawingml/2006/main">
              <a:ext uri="{FF2B5EF4-FFF2-40B4-BE49-F238E27FC236}">
                <a16:creationId xmlns:a16="http://schemas.microsoft.com/office/drawing/2014/main" id="{C8845FA1-647D-4C1F-9692-C7B587E3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4737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38" name="Text 29">
            <a:extLst xmlns:a="http://schemas.openxmlformats.org/drawingml/2006/main">
              <a:ext uri="{FF2B5EF4-FFF2-40B4-BE49-F238E27FC236}">
                <a16:creationId xmlns:a16="http://schemas.microsoft.com/office/drawing/2014/main" id="{FFEE7823-99D0-4691-8684-03E6550DC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473700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Publications found: 6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926a0d273dd469b"/>
              </a:rPr>
              <a:t> [76]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9349e154bb54fc7"/>
              </a:rPr>
              <a:t> [79]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9e0f999399248ff"/>
              </a:rPr>
              <a:t> [83]</a:t>
            </a:r>
            <a:endParaRPr sz="1050"/>
          </a:p>
        </p:txBody>
      </p:sp>
      <p:sp>
        <p:nvSpPr>
          <p:cNvPr id="39" name="Text 30">
            <a:extLst xmlns:a="http://schemas.openxmlformats.org/drawingml/2006/main">
              <a:ext uri="{FF2B5EF4-FFF2-40B4-BE49-F238E27FC236}">
                <a16:creationId xmlns:a16="http://schemas.microsoft.com/office/drawing/2014/main" id="{5D8DCB9A-26C5-419D-9480-F8C77330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2733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focus</a:t>
            </a:r>
            <a:endParaRPr sz="2000"/>
          </a:p>
        </p:txBody>
      </p:sp>
      <p:sp>
        <p:nvSpPr>
          <p:cNvPr id="40" name="Text 31">
            <a:extLst xmlns:a="http://schemas.openxmlformats.org/drawingml/2006/main">
              <a:ext uri="{FF2B5EF4-FFF2-40B4-BE49-F238E27FC236}">
                <a16:creationId xmlns:a16="http://schemas.microsoft.com/office/drawing/2014/main" id="{A574AE01-F3BC-48F2-8E9A-FD24B69C5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667000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1" name="Text 32">
            <a:extLst xmlns:a="http://schemas.openxmlformats.org/drawingml/2006/main">
              <a:ext uri="{FF2B5EF4-FFF2-40B4-BE49-F238E27FC236}">
                <a16:creationId xmlns:a16="http://schemas.microsoft.com/office/drawing/2014/main" id="{B006BC49-5CD8-43C7-B492-B3595B1A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667000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Interventional Pulmonology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382baa26eb34f00"/>
              </a:rPr>
              <a:t> [72]</a:t>
            </a:r>
            <a:endParaRPr sz="1350"/>
          </a:p>
        </p:txBody>
      </p:sp>
      <p:sp>
        <p:nvSpPr>
          <p:cNvPr id="42" name="Text 33">
            <a:extLst xmlns:a="http://schemas.openxmlformats.org/drawingml/2006/main">
              <a:ext uri="{FF2B5EF4-FFF2-40B4-BE49-F238E27FC236}">
                <a16:creationId xmlns:a16="http://schemas.microsoft.com/office/drawing/2014/main" id="{29F4469F-6C60-4000-A4A9-E832131F7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0005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societies</a:t>
            </a:r>
            <a:endParaRPr sz="2000"/>
          </a:p>
        </p:txBody>
      </p:sp>
      <p:sp>
        <p:nvSpPr>
          <p:cNvPr id="43" name="Text 34">
            <a:extLst xmlns:a="http://schemas.openxmlformats.org/drawingml/2006/main">
              <a:ext uri="{FF2B5EF4-FFF2-40B4-BE49-F238E27FC236}">
                <a16:creationId xmlns:a16="http://schemas.microsoft.com/office/drawing/2014/main" id="{F2084185-77E1-4012-B92B-D382D8F0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3942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44" name="Text 35">
            <a:extLst xmlns:a="http://schemas.openxmlformats.org/drawingml/2006/main">
              <a:ext uri="{FF2B5EF4-FFF2-40B4-BE49-F238E27FC236}">
                <a16:creationId xmlns:a16="http://schemas.microsoft.com/office/drawing/2014/main" id="{868DEC10-2782-4A0D-A37C-35A46B0C8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394200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International Association for the Study of </a:t>
            </a:r>
            <a:endParaRPr sz="1050"/>
          </a:p>
        </p:txBody>
      </p:sp>
      <p:sp>
        <p:nvSpPr>
          <p:cNvPr id="45" name="Text 36">
            <a:extLst xmlns:a="http://schemas.openxmlformats.org/drawingml/2006/main">
              <a:ext uri="{FF2B5EF4-FFF2-40B4-BE49-F238E27FC236}">
                <a16:creationId xmlns:a16="http://schemas.microsoft.com/office/drawing/2014/main" id="{0B943B21-B0C2-48A4-AC20-76017963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570222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 (IASLC)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db5b3e53e14454a"/>
              </a:rPr>
              <a:t> [72]</a:t>
            </a:r>
            <a:endParaRPr sz="1050"/>
          </a:p>
        </p:txBody>
      </p:sp>
      <p:sp>
        <p:nvSpPr>
          <p:cNvPr id="46" name="Text 37">
            <a:extLst xmlns:a="http://schemas.openxmlformats.org/drawingml/2006/main">
              <a:ext uri="{FF2B5EF4-FFF2-40B4-BE49-F238E27FC236}">
                <a16:creationId xmlns:a16="http://schemas.microsoft.com/office/drawing/2014/main" id="{95FC1F5D-A7F2-430C-919A-763E7E8B2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797044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47" name="Text 38">
            <a:extLst xmlns:a="http://schemas.openxmlformats.org/drawingml/2006/main">
              <a:ext uri="{FF2B5EF4-FFF2-40B4-BE49-F238E27FC236}">
                <a16:creationId xmlns:a16="http://schemas.microsoft.com/office/drawing/2014/main" id="{A501F33D-C227-4DDC-941F-5C3A45783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797044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American College of Chest Physicians </a:t>
            </a:r>
            <a:endParaRPr sz="1050"/>
          </a:p>
        </p:txBody>
      </p:sp>
      <p:sp>
        <p:nvSpPr>
          <p:cNvPr id="48" name="Text 39">
            <a:extLst xmlns:a="http://schemas.openxmlformats.org/drawingml/2006/main">
              <a:ext uri="{FF2B5EF4-FFF2-40B4-BE49-F238E27FC236}">
                <a16:creationId xmlns:a16="http://schemas.microsoft.com/office/drawing/2014/main" id="{06777525-209D-49B3-ABB2-E2B75E169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973066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(CHEST)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11f1371c6364abf"/>
              </a:rPr>
              <a:t> [82]</a:t>
            </a:r>
            <a:endParaRPr sz="1050"/>
          </a:p>
        </p:txBody>
      </p:sp>
      <p:sp>
        <p:nvSpPr>
          <p:cNvPr id="49" name="Text 40">
            <a:extLst xmlns:a="http://schemas.openxmlformats.org/drawingml/2006/main">
              <a:ext uri="{FF2B5EF4-FFF2-40B4-BE49-F238E27FC236}">
                <a16:creationId xmlns:a16="http://schemas.microsoft.com/office/drawing/2014/main" id="{2A3A3905-EFB0-438D-8011-ED86C83F0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3594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activity</a:t>
            </a:r>
            <a:endParaRPr sz="2000"/>
          </a:p>
        </p:txBody>
      </p:sp>
      <p:sp>
        <p:nvSpPr>
          <p:cNvPr id="50" name="Text 41">
            <a:extLst xmlns:a="http://schemas.openxmlformats.org/drawingml/2006/main">
              <a:ext uri="{FF2B5EF4-FFF2-40B4-BE49-F238E27FC236}">
                <a16:creationId xmlns:a16="http://schemas.microsoft.com/office/drawing/2014/main" id="{724E9D47-0587-47DD-9CB1-40999BFD4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7531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51" name="Text 42">
            <a:extLst xmlns:a="http://schemas.openxmlformats.org/drawingml/2006/main">
              <a:ext uri="{FF2B5EF4-FFF2-40B4-BE49-F238E27FC236}">
                <a16:creationId xmlns:a16="http://schemas.microsoft.com/office/drawing/2014/main" id="{E70E0E10-013C-4FD4-B527-1735C9062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753100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Total: 7 (3 congress records + 4 </a:t>
            </a:r>
            <a:endParaRPr sz="1050"/>
          </a:p>
        </p:txBody>
      </p:sp>
      <p:sp>
        <p:nvSpPr>
          <p:cNvPr id="52" name="Text 43">
            <a:extLst xmlns:a="http://schemas.openxmlformats.org/drawingml/2006/main">
              <a:ext uri="{FF2B5EF4-FFF2-40B4-BE49-F238E27FC236}">
                <a16:creationId xmlns:a16="http://schemas.microsoft.com/office/drawing/2014/main" id="{922CB41C-0CBD-40F5-B730-DBEAD996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929122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talks/interviews)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c2f96a90a0d473a"/>
              </a:rPr>
              <a:t> [86]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aa7f252d01a4cf8"/>
              </a:rPr>
              <a:t> [77]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27ccf6917bf47a3"/>
              </a:rPr>
              <a:t> [78]</a:t>
            </a:r>
            <a:endParaRPr sz="1050"/>
          </a:p>
        </p:txBody>
      </p:sp>
      <p:sp>
        <p:nvSpPr>
          <p:cNvPr id="53" name="Text 44">
            <a:extLst xmlns:a="http://schemas.openxmlformats.org/drawingml/2006/main">
              <a:ext uri="{FF2B5EF4-FFF2-40B4-BE49-F238E27FC236}">
                <a16:creationId xmlns:a16="http://schemas.microsoft.com/office/drawing/2014/main" id="{F67D245C-F480-472C-910B-8A98D4E74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248400"/>
            <a:ext cx="113157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Sources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6c300961196405a"/>
              </a:rPr>
              <a:t>[71] Navigating the Path…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b8581a1282040c9"/>
              </a:rPr>
              <a:t>[72] uchicagomedicine.org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12ba947c6984e15"/>
              </a:rPr>
              <a:t>[73] American Association…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4e5b5dbca5c402c"/>
              </a:rPr>
              <a:t>[76] Response to 'A…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74a2d4b94f14342"/>
              </a:rPr>
              <a:t>[77] AABIP 2025 Annual…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80e7d45d38948f8"/>
              </a:rPr>
              <a:t>[78] WABIP Two-Day Global… </a:t>
            </a:r>
            <a:endParaRPr sz="850"/>
          </a:p>
        </p:txBody>
      </p:sp>
      <p:sp>
        <p:nvSpPr>
          <p:cNvPr id="54" name="Text 45">
            <a:extLst xmlns:a="http://schemas.openxmlformats.org/drawingml/2006/main">
              <a:ext uri="{FF2B5EF4-FFF2-40B4-BE49-F238E27FC236}">
                <a16:creationId xmlns:a16="http://schemas.microsoft.com/office/drawing/2014/main" id="{9040FB28-ABEC-437A-80BB-392705B3F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477000"/>
            <a:ext cx="50800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>
                <a:solidFill>
                  <a:srgbClr val="52677C"/>
                </a:solidFill>
                <a:latin typeface="Arial"/>
                <a:ea typeface="Arial"/>
                <a:cs typeface="Arial"/>
              </a:rPr>
              <a:t>Full references in appendix</a:t>
            </a:r>
            <a:endParaRPr sz="850"/>
          </a:p>
        </p:txBody>
      </p:sp>
      <p:sp>
        <p:nvSpPr>
          <p:cNvPr id="55" name="Text 46">
            <a:extLst xmlns:a="http://schemas.openxmlformats.org/drawingml/2006/main">
              <a:ext uri="{FF2B5EF4-FFF2-40B4-BE49-F238E27FC236}">
                <a16:creationId xmlns:a16="http://schemas.microsoft.com/office/drawing/2014/main" id="{18E2D3C9-E699-42E1-A000-3898D514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56" name="Text 47">
            <a:extLst xmlns:a="http://schemas.openxmlformats.org/drawingml/2006/main">
              <a:ext uri="{FF2B5EF4-FFF2-40B4-BE49-F238E27FC236}">
                <a16:creationId xmlns:a16="http://schemas.microsoft.com/office/drawing/2014/main" id="{1402DB6F-EA99-47C5-92F6-0DD32A36B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21 / 50</a:t>
            </a:r>
            <a:endParaRPr sz="900"/>
          </a:p>
        </p:txBody>
      </p:sp>
      <p:sp>
        <p:nvSpPr>
          <p:cNvPr id="64" name="Portrait disclosure">
            <a:extLst xmlns:a="http://schemas.openxmlformats.org/drawingml/2006/main">
              <a:ext uri="{FF2B5EF4-FFF2-40B4-BE49-F238E27FC236}">
                <a16:creationId xmlns:a16="http://schemas.microsoft.com/office/drawing/2014/main" id="{87F61F46-D133-446C-A277-43C4873E5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32" y="1833563"/>
            <a:ext cx="1816132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>
                <a:solidFill>
                  <a:srgbClr val="B8D6E5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B8D6E5"/>
                </a:solidFill>
                <a:latin typeface="Arial"/>
                <a:ea typeface="Arial"/>
                <a:cs typeface="Arial"/>
              </a:rPr>
              <a:t>AI-generated illustration</a:t>
            </a:r>
          </a:p>
        </p:txBody>
      </p:sp>
    </p:spTree>
    <p:extLst>
      <p:ext uri="{BB962C8B-B14F-4D97-AF65-F5344CB8AC3E}">
        <p14:creationId xmlns:p14="http://schemas.microsoft.com/office/powerpoint/2010/main" val="45514528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55A1131-2C8C-4616-B097-EF5E933F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44A4602-EEA8-4CE0-8B8C-556070FA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7A00A40-A120-4AF7-A675-3ED2A503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9B21A2F0-189E-45AB-B382-38DF23C1E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54200"/>
            <a:ext cx="11328400" cy="723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209CCB91-5CCF-43F2-8CF6-D646000B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179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EBD27CA-8262-4A63-A35E-027FFA1AB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307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8982B04D-0834-4A58-822C-0CC78684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435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A60CE972-E3B0-4646-A9D0-825E50A88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9563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FE97506-3A4E-48B2-8668-63454DFAA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D039E8B8-B840-452B-AE45-E55F7FF8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8FB5CA2-AFC7-46C0-9CA3-9CA6948D3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177547D-4539-4448-AD1D-C05C7C673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Dorian Petrescu: Project fit</a:t>
            </a:r>
            <a:endParaRPr sz="2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6D0FB6F-4B5B-4898-8565-E3E2DFF6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1993900"/>
            <a:ext cx="82169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Each category adds points to the total. More points mean a closer match to this project's needs.</a:t>
            </a:r>
            <a:endParaRPr sz="12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0BB48F70-D2CF-4A74-92AB-543CAFFB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5600" y="1968500"/>
            <a:ext cx="233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69.2 / 100</a:t>
            </a:r>
            <a:endParaRPr sz="2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F9CB49DC-3EB6-407A-ACC6-A69C047D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40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 to the brief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C671839-6603-4CB6-A844-0168AC133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7940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How closely the profile matches the topics and requirements in your </a:t>
            </a:r>
            <a:endParaRPr sz="11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432114B-7CE5-44E4-A2C8-D671BC5A5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9867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7c036358a6640a3"/>
              </a:rPr>
              <a:t> [72]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1c1003d08e14284"/>
              </a:rPr>
              <a:t> [75]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223c20f81b74c2d"/>
              </a:rPr>
              <a:t> [81]</a:t>
            </a:r>
            <a:endParaRPr sz="11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52F12518-442A-40C5-B4C9-D6539FA0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27940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35 / 35 points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525E058-E87C-4B23-B90B-746F2775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1369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35% of total</a:t>
            </a:r>
            <a:endParaRPr sz="10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52F7FCF4-2036-4917-B284-7E680006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6068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experience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2E6ADB39-4505-4B2B-8541-4E0E8D3EA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36068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2 clinical or research records matched your 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b911c9adce64b0b"/>
              </a:rPr>
              <a:t> [75]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89c7f87f1c6b405c"/>
              </a:rPr>
              <a:t> [81]</a:t>
            </a:r>
            <a:endParaRPr sz="11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B1D61C7C-7875-43AA-8622-15EC938F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6068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15 / 25 points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AC76B90-D07D-4054-A858-B89B5D0E5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9497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25% of total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23B9BBFA-70ED-41FA-B0EB-665E9E4C3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4196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Supporting information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83A9C37F-18B3-4697-9A7A-680B1C74C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44196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5 matched records backed by 3 linked sources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0b7298e2a584a39"/>
              </a:rPr>
              <a:t> [72]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b4727d425ed431d"/>
              </a:rPr>
              <a:t> [75]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8e9fab2af1a4240"/>
              </a:rPr>
              <a:t> [81]</a:t>
            </a:r>
            <a:endParaRPr sz="11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ABB199AC-AF61-4FCB-9DF1-3B8F075CD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4196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12.2 / 20 points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77BEF3D-7244-4EC7-A492-7BEE8CE04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7625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F4E8C874-D62B-426F-BF3B-6C948482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324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Speaking and professional </a:t>
            </a:r>
            <a:endParaRPr sz="15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3362D245-B70D-4D10-9FE6-D892D340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48386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activity</a:t>
            </a:r>
            <a:endParaRPr sz="15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3C1E5840-02D6-4A1D-BDAC-CCFAA2B3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2324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1 professional activity matched your brief, such as talks or </a:t>
            </a:r>
            <a:endParaRPr sz="11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2A572960-6431-4AD7-8428-F2F4B43D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4251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contributions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d9b2c641bf842c4"/>
              </a:rPr>
              <a:t> [72]</a:t>
            </a:r>
            <a:endParaRPr sz="11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4586974A-63B4-4AD1-98AB-5B30A8250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2324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7 / 20 points</a:t>
            </a:r>
            <a:endParaRPr sz="17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90E2D7FB-4FE6-416A-9F88-78986E7B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5753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50E0CBB4-FAAF-4CF0-9B09-4A7F8C7A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D0A8D7A4-2803-4B42-911B-5D081AA0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8387066B-8572-4A69-8A0D-BF61EF2F1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22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30641437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1741290-312B-44E5-88F1-5EF109E0E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6A81C1E-A528-4EE9-94AE-4DC836B2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974E36F2-5A98-4016-941F-EC2DE065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9D3AA699-19CF-451E-AC35-B7847FC89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089EB41A-927C-4D07-A1D8-E6428C621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6A8879A-7B7C-4993-80F5-CEE27AFC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0A4246F-9273-4E6A-8F73-F5B92A38A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Dorian Petrescu: Supporting evidence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551771-2A04-4353-9DC8-0575D945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AABIP 2026 Annual Conference · Speaker (listed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71367DC0-5DD6-4AA1-B440-C10358904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among AABIP 2026 Speakers Included)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3f26eca3f1e4090"/>
              </a:rPr>
              <a:t> [86]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3D9820F-6D71-4691-981F-F7BC3A14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21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Interview Skills for Both Parties: Interviewee and 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A033D0D-42E5-470C-9517-5D2D1DE0D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2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Interviewer · AABIP 2025 Annual Conference · Workshop / Ask the 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DEADF9DE-7808-4E90-AFDE-E8E799A10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23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 session on matching into an interventional pulmonology (IP) 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A136291-FFA1-48A7-9A67-214F9807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fellowship · Speaker (listed as Dr. Tim Petrescu)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030f16f55374d6c"/>
              </a:rPr>
              <a:t> [77]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37797C4-D19E-44BA-AE1B-EB0E5C15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353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Virtual two-day global educational meeting; 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010F587-1563-4EC1-8905-40128A2F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54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bronchoscopy evolution, robotic bronchoscopy, rigid bronchoscopy; 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AD4F1B4-6D5B-4C3E-BD05-3D3E125D9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55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announced as save-the-date (scheduled) in Sep 2025 newsletter · 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97A6417-8513-4683-8582-909A63B2E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56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WABIP Two-Day Global Webinar (World Association for Bronchology 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9E6CC2BE-ADE6-4617-96F6-05EFB6E17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15798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and Interventional Pulmonology) · Selected speaker (scheduled)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a184a2213334a31"/>
              </a:rPr>
              <a:t> [78]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33B3D52-A3BC-4086-8926-F8C1785A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48614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Navigating the Path Ahead: Preparing for Life 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392708F-2CF1-4C64-B0AF-85E6E2E3E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68731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Beyond IP Fellowship (2026) · Session chair; speaker on deep work, 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6A55D4E5-4C9C-4E3C-998F-DFFFFA21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8848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time management, skills development and mentorship (Presentation + 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D9115D5-0F80-4FE0-B1B7-CE52BD97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8965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Interactive Workshop) · Session Chair and Speaker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dfc8ea41f45426e"/>
              </a:rPr>
              <a:t> [71]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F178FF04-2C20-4BA8-8033-4D453F424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2025 IP Fellows Advanced Course · Deep Work, 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12426662-BA33-4F23-9652-555E79E7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Productivity &amp; Time Management (Presentation + Interactive Workshop) ·</a:t>
            </a:r>
            <a:endParaRPr sz="12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2496DC0B-84C2-4904-A6CA-AAA51ECE8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Speaker (with Hans Lee MD)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f01be1bb2904426"/>
              </a:rPr>
              <a:t> [84]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BF362A3F-6503-4F07-88AC-17C1AE44B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622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Tips for a Successful IP Training 2025 · 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FCD47A59-55E9-486C-994F-4D21AF871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23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Introduction and Welcome; Tips for achieving competency and expertise 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9171E532-2F55-4E8A-8B97-AF904348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 interventional pulmonology · Co-host and speaker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3282e88f879403e"/>
              </a:rPr>
              <a:t> [85]</a:t>
            </a:r>
            <a:endParaRPr sz="12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1DEFFED7-E11B-42F5-B81C-7B2C9E94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353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4Th Annual State of the Art Lung Nodule </a:t>
            </a:r>
            <a:endParaRPr sz="12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A1C214A2-4BA0-4269-A449-EA2B9A124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54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Symposium 2025: Current Perspectives &amp; Future Directions · Lung </a:t>
            </a:r>
            <a:endParaRPr sz="12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6906D7FF-B1C4-4559-8BF8-5BD126E24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55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nodule diagnosis (diagnostic yield); 08:20-08:40 talk · Speaker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85016b4b1eb4648"/>
              </a:rPr>
              <a:t> [80]</a:t>
            </a:r>
            <a:endParaRPr sz="12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A731C7FD-CBAE-4982-B7BD-4D1F53DD3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83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profile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ea4633fd2b24e86"/>
              </a:rPr>
              <a:t> [72]</a:t>
            </a:r>
            <a:endParaRPr sz="12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01048D31-63FE-450F-8D67-6259EDE14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CCA55D90-CAE5-418B-8A94-6B112C25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186DB2BB-0D6B-4C5D-9725-2F2313D1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23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17725110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C0CF303-2427-4BC2-9E7C-A7A3DA76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6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D13B86B9-CFA7-41CA-ADA0-2579E6BF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31EDC73E-C61C-4375-BB95-800261A8A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444500"/>
            <a:ext cx="1943100" cy="1358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65E4E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149A1891-EF21-4F01-8BF4-846E4044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6731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0EFFCCBD-43D5-4881-A000-B2D28DC49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" y="2120900"/>
            <a:ext cx="7366000" cy="1193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A311842-F4BC-4B81-880E-46C99582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9700" y="2197100"/>
            <a:ext cx="0" cy="392430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0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f1918cd6e04ad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1800" y="2425700"/>
            <a:ext cx="584200" cy="584200"/>
          </a:xfrm>
          <a:prstGeom xmlns:a="http://schemas.openxmlformats.org/drawingml/2006/main" prst="rect">
            <a:avLst/>
          </a:prstGeom>
        </p:spPr>
      </p:pic>
      <p:pic>
        <p:nvPicPr>
          <p:cNvPr id="71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9b45019f3c43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3479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1ED8E550-A3A3-4ED9-8A52-A1C1E8611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" y="5016500"/>
            <a:ext cx="72898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3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0d94d6fc2d48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5105400"/>
            <a:ext cx="508000" cy="508000"/>
          </a:xfrm>
          <a:prstGeom xmlns:a="http://schemas.openxmlformats.org/drawingml/2006/main" prst="rect">
            <a:avLst/>
          </a:prstGeom>
        </p:spPr>
      </p:pic>
      <p:pic>
        <p:nvPicPr>
          <p:cNvPr id="74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1c13b0123a430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22987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3" name="Shape 7">
            <a:extLst xmlns:a="http://schemas.openxmlformats.org/drawingml/2006/main">
              <a:ext uri="{FF2B5EF4-FFF2-40B4-BE49-F238E27FC236}">
                <a16:creationId xmlns:a16="http://schemas.microsoft.com/office/drawing/2014/main" id="{D8A399EF-49E7-4F01-9F02-7016C17DF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38354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6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d72b4f6f8b48d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40259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5" name="Shape 8">
            <a:extLst xmlns:a="http://schemas.openxmlformats.org/drawingml/2006/main">
              <a:ext uri="{FF2B5EF4-FFF2-40B4-BE49-F238E27FC236}">
                <a16:creationId xmlns:a16="http://schemas.microsoft.com/office/drawing/2014/main" id="{3BE1E6DC-CBD1-4580-BFBC-768E49B8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53086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8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1564c87c4147e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5384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7" name="Shape 9">
            <a:extLst xmlns:a="http://schemas.openxmlformats.org/drawingml/2006/main">
              <a:ext uri="{FF2B5EF4-FFF2-40B4-BE49-F238E27FC236}">
                <a16:creationId xmlns:a16="http://schemas.microsoft.com/office/drawing/2014/main" id="{D5614053-5EDB-4534-90D3-A6FB47F6C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0">
            <a:extLst xmlns:a="http://schemas.openxmlformats.org/drawingml/2006/main">
              <a:ext uri="{FF2B5EF4-FFF2-40B4-BE49-F238E27FC236}">
                <a16:creationId xmlns:a16="http://schemas.microsoft.com/office/drawing/2014/main" id="{5628ABCC-1CD8-4D5E-9AA7-AF0924768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165100"/>
            <a:ext cx="1816100" cy="165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E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Text 11">
            <a:extLst xmlns:a="http://schemas.openxmlformats.org/drawingml/2006/main">
              <a:ext uri="{FF2B5EF4-FFF2-40B4-BE49-F238E27FC236}">
                <a16:creationId xmlns:a16="http://schemas.microsoft.com/office/drawing/2014/main" id="{3E326ADB-B7AE-48D3-B468-BDE31B143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596900"/>
            <a:ext cx="181610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4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/>
            </a:r>
            <a:endParaRPr sz="4400"/>
          </a:p>
        </p:txBody>
      </p:sp>
      <p:sp>
        <p:nvSpPr>
          <p:cNvPr id="20" name="Text 12">
            <a:extLst xmlns:a="http://schemas.openxmlformats.org/drawingml/2006/main">
              <a:ext uri="{FF2B5EF4-FFF2-40B4-BE49-F238E27FC236}">
                <a16:creationId xmlns:a16="http://schemas.microsoft.com/office/drawing/2014/main" id="{8E476836-1129-4762-BE6A-70A46398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1524000"/>
            <a:ext cx="1816100" cy="254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0B2D49"/>
                </a:solidFill>
                <a:latin typeface="Arial"/>
                <a:ea typeface="Arial"/>
                <a:cs typeface="Arial"/>
              </a:rPr>
              <a:t/>
            </a:r>
            <a:endParaRPr sz="1000"/>
          </a:p>
        </p:txBody>
      </p:sp>
      <p:sp>
        <p:nvSpPr>
          <p:cNvPr id="21" name="Text 13">
            <a:extLst xmlns:a="http://schemas.openxmlformats.org/drawingml/2006/main">
              <a:ext uri="{FF2B5EF4-FFF2-40B4-BE49-F238E27FC236}">
                <a16:creationId xmlns:a16="http://schemas.microsoft.com/office/drawing/2014/main" id="{47CA4249-A153-4540-A73C-53A878EBC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6921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200"/>
          </a:p>
        </p:txBody>
      </p:sp>
      <p:sp>
        <p:nvSpPr>
          <p:cNvPr id="22" name="Text 14">
            <a:extLst xmlns:a="http://schemas.openxmlformats.org/drawingml/2006/main">
              <a:ext uri="{FF2B5EF4-FFF2-40B4-BE49-F238E27FC236}">
                <a16:creationId xmlns:a16="http://schemas.microsoft.com/office/drawing/2014/main" id="{1D86AC7E-CD9E-47B3-B894-9762AE42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558800"/>
            <a:ext cx="7340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Edmund M. Rusk, MD, PhD</a:t>
            </a:r>
            <a:endParaRPr sz="3000"/>
          </a:p>
        </p:txBody>
      </p:sp>
      <p:sp>
        <p:nvSpPr>
          <p:cNvPr id="23" name="Text 15">
            <a:extLst xmlns:a="http://schemas.openxmlformats.org/drawingml/2006/main">
              <a:ext uri="{FF2B5EF4-FFF2-40B4-BE49-F238E27FC236}">
                <a16:creationId xmlns:a16="http://schemas.microsoft.com/office/drawing/2014/main" id="{9D5D634A-A971-4B13-BE73-CE41D355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257300"/>
            <a:ext cx="73406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>
                <a:solidFill>
                  <a:srgbClr val="A5D6ED"/>
                </a:solidFill>
                <a:latin typeface="Arial"/>
                <a:ea typeface="Arial"/>
                <a:cs typeface="Arial"/>
              </a:rPr>
              <a:t>Thoracic Medical Oncologist</a:t>
            </a:r>
            <a:endParaRPr sz="1500"/>
          </a:p>
        </p:txBody>
      </p:sp>
      <p:sp>
        <p:nvSpPr>
          <p:cNvPr id="24" name="Text 16">
            <a:extLst xmlns:a="http://schemas.openxmlformats.org/drawingml/2006/main">
              <a:ext uri="{FF2B5EF4-FFF2-40B4-BE49-F238E27FC236}">
                <a16:creationId xmlns:a16="http://schemas.microsoft.com/office/drawing/2014/main" id="{93983758-4D4D-4766-8B3A-4E875498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625600"/>
            <a:ext cx="7340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Memorial Sloan Kettering Cancer Center | New York, NY</a:t>
            </a:r>
            <a:endParaRPr sz="1200"/>
          </a:p>
        </p:txBody>
      </p:sp>
      <p:sp>
        <p:nvSpPr>
          <p:cNvPr id="25" name="Text 17">
            <a:extLst xmlns:a="http://schemas.openxmlformats.org/drawingml/2006/main">
              <a:ext uri="{FF2B5EF4-FFF2-40B4-BE49-F238E27FC236}">
                <a16:creationId xmlns:a16="http://schemas.microsoft.com/office/drawing/2014/main" id="{8BBC726B-B41C-4457-A7AF-82D06CCBA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9000" y="596900"/>
            <a:ext cx="13462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PROJECT FIT</a:t>
            </a:r>
            <a:endParaRPr sz="1000"/>
          </a:p>
        </p:txBody>
      </p:sp>
      <p:sp>
        <p:nvSpPr>
          <p:cNvPr id="26" name="Text 18">
            <a:extLst xmlns:a="http://schemas.openxmlformats.org/drawingml/2006/main">
              <a:ext uri="{FF2B5EF4-FFF2-40B4-BE49-F238E27FC236}">
                <a16:creationId xmlns:a16="http://schemas.microsoft.com/office/drawing/2014/main" id="{E59ABF70-B4F8-44C6-839F-F75C243C2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889000"/>
            <a:ext cx="1219200" cy="57835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34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41.2</a:t>
            </a:r>
            <a:endParaRPr sz="3450"/>
          </a:p>
        </p:txBody>
      </p:sp>
      <p:sp>
        <p:nvSpPr>
          <p:cNvPr id="27" name="Text 19">
            <a:extLst xmlns:a="http://schemas.openxmlformats.org/drawingml/2006/main">
              <a:ext uri="{FF2B5EF4-FFF2-40B4-BE49-F238E27FC236}">
                <a16:creationId xmlns:a16="http://schemas.microsoft.com/office/drawing/2014/main" id="{DFDF9B9B-3D47-463A-A603-57631F1CF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155700"/>
            <a:ext cx="4826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/100</a:t>
            </a:r>
            <a:endParaRPr sz="1350"/>
          </a:p>
        </p:txBody>
      </p:sp>
      <p:sp>
        <p:nvSpPr>
          <p:cNvPr id="28" name="Text 20">
            <a:extLst xmlns:a="http://schemas.openxmlformats.org/drawingml/2006/main">
              <a:ext uri="{FF2B5EF4-FFF2-40B4-BE49-F238E27FC236}">
                <a16:creationId xmlns:a16="http://schemas.microsoft.com/office/drawing/2014/main" id="{5423B8E9-125F-4D0A-9F47-64D219A48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511300"/>
            <a:ext cx="17018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00">
                <a:solidFill>
                  <a:srgbClr val="FFFFFF"/>
                </a:solidFill>
                <a:latin typeface="Arial"/>
                <a:ea typeface="Arial"/>
                <a:cs typeface="Arial"/>
              </a:rPr>
              <a:t>Documented alignment</a:t>
            </a:r>
            <a:endParaRPr sz="1000"/>
          </a:p>
        </p:txBody>
      </p:sp>
      <p:sp>
        <p:nvSpPr>
          <p:cNvPr id="29" name="Text 21">
            <a:extLst xmlns:a="http://schemas.openxmlformats.org/drawingml/2006/main">
              <a:ext uri="{FF2B5EF4-FFF2-40B4-BE49-F238E27FC236}">
                <a16:creationId xmlns:a16="http://schemas.microsoft.com/office/drawing/2014/main" id="{87E83008-4A40-4F5B-89DA-895A8ADD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35200"/>
            <a:ext cx="5969000" cy="3520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1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Why this KOL fits</a:t>
            </a:r>
            <a:endParaRPr sz="2100"/>
          </a:p>
        </p:txBody>
      </p:sp>
      <p:sp>
        <p:nvSpPr>
          <p:cNvPr id="30" name="Text 22">
            <a:extLst xmlns:a="http://schemas.openxmlformats.org/drawingml/2006/main">
              <a:ext uri="{FF2B5EF4-FFF2-40B4-BE49-F238E27FC236}">
                <a16:creationId xmlns:a16="http://schemas.microsoft.com/office/drawing/2014/main" id="{DE8042C5-191F-4E65-AD64-6F328A01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28900"/>
            <a:ext cx="5969000" cy="2346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Expertise in Lung cancer and Therapeutic research in lung cancer is</a:t>
            </a:r>
            <a:endParaRPr sz="1400"/>
          </a:p>
        </p:txBody>
      </p:sp>
      <p:sp>
        <p:nvSpPr>
          <p:cNvPr id="31" name="Text 23">
            <a:extLst xmlns:a="http://schemas.openxmlformats.org/drawingml/2006/main">
              <a:ext uri="{FF2B5EF4-FFF2-40B4-BE49-F238E27FC236}">
                <a16:creationId xmlns:a16="http://schemas.microsoft.com/office/drawing/2014/main" id="{BB5322F0-C255-4CD6-90E9-B6DCAAC5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63596"/>
            <a:ext cx="5969000" cy="2346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00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to this advisory board brief</a:t>
            </a:r>
            <a:r>
              <a:rPr sz="14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63833f6ca294af0"/>
              </a:rPr>
              <a:t> [87]</a:t>
            </a:r>
            <a:endParaRPr sz="1400"/>
          </a:p>
        </p:txBody>
      </p:sp>
      <p:sp>
        <p:nvSpPr>
          <p:cNvPr id="32" name="Text 24">
            <a:extLst xmlns:a="http://schemas.openxmlformats.org/drawingml/2006/main">
              <a:ext uri="{FF2B5EF4-FFF2-40B4-BE49-F238E27FC236}">
                <a16:creationId xmlns:a16="http://schemas.microsoft.com/office/drawing/2014/main" id="{C9FC34AC-CBDA-4F4C-8C0A-0ED6ABCAE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4544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experience</a:t>
            </a:r>
            <a:endParaRPr sz="2000"/>
          </a:p>
        </p:txBody>
      </p:sp>
      <p:sp>
        <p:nvSpPr>
          <p:cNvPr id="33" name="Text 25">
            <a:extLst xmlns:a="http://schemas.openxmlformats.org/drawingml/2006/main">
              <a:ext uri="{FF2B5EF4-FFF2-40B4-BE49-F238E27FC236}">
                <a16:creationId xmlns:a16="http://schemas.microsoft.com/office/drawing/2014/main" id="{3A7B3BAC-D72D-44B1-9045-E589DB2DF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848100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4" name="Text 26">
            <a:extLst xmlns:a="http://schemas.openxmlformats.org/drawingml/2006/main">
              <a:ext uri="{FF2B5EF4-FFF2-40B4-BE49-F238E27FC236}">
                <a16:creationId xmlns:a16="http://schemas.microsoft.com/office/drawing/2014/main" id="{4FF079A6-2320-4FB0-86B7-11F7C81C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3848100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Experience details unavailable</a:t>
            </a:r>
            <a:endParaRPr sz="1300"/>
          </a:p>
        </p:txBody>
      </p:sp>
      <p:sp>
        <p:nvSpPr>
          <p:cNvPr id="35" name="Text 27">
            <a:extLst xmlns:a="http://schemas.openxmlformats.org/drawingml/2006/main">
              <a:ext uri="{FF2B5EF4-FFF2-40B4-BE49-F238E27FC236}">
                <a16:creationId xmlns:a16="http://schemas.microsoft.com/office/drawing/2014/main" id="{0663D9CE-90BB-4E9D-A397-B7525C66E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0800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Research</a:t>
            </a:r>
            <a:endParaRPr sz="2000"/>
          </a:p>
        </p:txBody>
      </p:sp>
      <p:sp>
        <p:nvSpPr>
          <p:cNvPr id="36" name="Text 28">
            <a:extLst xmlns:a="http://schemas.openxmlformats.org/drawingml/2006/main">
              <a:ext uri="{FF2B5EF4-FFF2-40B4-BE49-F238E27FC236}">
                <a16:creationId xmlns:a16="http://schemas.microsoft.com/office/drawing/2014/main" id="{C203A9D2-168A-4DCB-8899-37AB96E2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4737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37" name="Text 29">
            <a:extLst xmlns:a="http://schemas.openxmlformats.org/drawingml/2006/main">
              <a:ext uri="{FF2B5EF4-FFF2-40B4-BE49-F238E27FC236}">
                <a16:creationId xmlns:a16="http://schemas.microsoft.com/office/drawing/2014/main" id="{A1AD7EE1-5AAE-4EAF-8CC3-1F5DB30A9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473700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Publications found: 0</a:t>
            </a:r>
            <a:endParaRPr sz="1050"/>
          </a:p>
        </p:txBody>
      </p:sp>
      <p:sp>
        <p:nvSpPr>
          <p:cNvPr id="38" name="Text 30">
            <a:extLst xmlns:a="http://schemas.openxmlformats.org/drawingml/2006/main">
              <a:ext uri="{FF2B5EF4-FFF2-40B4-BE49-F238E27FC236}">
                <a16:creationId xmlns:a16="http://schemas.microsoft.com/office/drawing/2014/main" id="{A537E651-DA84-492E-8934-817E0D9F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700522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39" name="Text 31">
            <a:extLst xmlns:a="http://schemas.openxmlformats.org/drawingml/2006/main">
              <a:ext uri="{FF2B5EF4-FFF2-40B4-BE49-F238E27FC236}">
                <a16:creationId xmlns:a16="http://schemas.microsoft.com/office/drawing/2014/main" id="{69628291-C006-4885-816C-675E6A47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700522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Therapeutic research in lung cancer; Including laboratory-based investigations; Early-phase </a:t>
            </a:r>
            <a:endParaRPr sz="1050"/>
          </a:p>
        </p:txBody>
      </p:sp>
      <p:sp>
        <p:nvSpPr>
          <p:cNvPr id="40" name="Text 32">
            <a:extLst xmlns:a="http://schemas.openxmlformats.org/drawingml/2006/main">
              <a:ext uri="{FF2B5EF4-FFF2-40B4-BE49-F238E27FC236}">
                <a16:creationId xmlns:a16="http://schemas.microsoft.com/office/drawing/2014/main" id="{86EA71F4-4E69-435E-98D9-4842B0E28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876544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trials; Later-phase studies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aa5a0891e1d4de9"/>
              </a:rPr>
              <a:t> [87]</a:t>
            </a:r>
            <a:endParaRPr sz="1050"/>
          </a:p>
        </p:txBody>
      </p:sp>
      <p:sp>
        <p:nvSpPr>
          <p:cNvPr id="41" name="Text 33">
            <a:extLst xmlns:a="http://schemas.openxmlformats.org/drawingml/2006/main">
              <a:ext uri="{FF2B5EF4-FFF2-40B4-BE49-F238E27FC236}">
                <a16:creationId xmlns:a16="http://schemas.microsoft.com/office/drawing/2014/main" id="{A3928D48-281E-43CE-A01A-9590E5B9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2733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focus</a:t>
            </a:r>
            <a:endParaRPr sz="2000"/>
          </a:p>
        </p:txBody>
      </p:sp>
      <p:sp>
        <p:nvSpPr>
          <p:cNvPr id="42" name="Text 34">
            <a:extLst xmlns:a="http://schemas.openxmlformats.org/drawingml/2006/main">
              <a:ext uri="{FF2B5EF4-FFF2-40B4-BE49-F238E27FC236}">
                <a16:creationId xmlns:a16="http://schemas.microsoft.com/office/drawing/2014/main" id="{C9F73B80-8133-45CA-B8E5-76EDC7A6E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667000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3" name="Text 35">
            <a:extLst xmlns:a="http://schemas.openxmlformats.org/drawingml/2006/main">
              <a:ext uri="{FF2B5EF4-FFF2-40B4-BE49-F238E27FC236}">
                <a16:creationId xmlns:a16="http://schemas.microsoft.com/office/drawing/2014/main" id="{32FE54C3-CA76-4EE7-8A1E-0A46E4B72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667000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12faef5e69a44c6"/>
              </a:rPr>
              <a:t> [87]</a:t>
            </a:r>
            <a:endParaRPr sz="1350"/>
          </a:p>
        </p:txBody>
      </p:sp>
      <p:sp>
        <p:nvSpPr>
          <p:cNvPr id="44" name="Text 36">
            <a:extLst xmlns:a="http://schemas.openxmlformats.org/drawingml/2006/main">
              <a:ext uri="{FF2B5EF4-FFF2-40B4-BE49-F238E27FC236}">
                <a16:creationId xmlns:a16="http://schemas.microsoft.com/office/drawing/2014/main" id="{8911D128-6C24-473C-944D-B20DBA27E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944114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5" name="Text 37">
            <a:extLst xmlns:a="http://schemas.openxmlformats.org/drawingml/2006/main">
              <a:ext uri="{FF2B5EF4-FFF2-40B4-BE49-F238E27FC236}">
                <a16:creationId xmlns:a16="http://schemas.microsoft.com/office/drawing/2014/main" id="{9BDAF70C-615A-44E0-8E32-16F9AEB29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944114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Thoracic cancers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ccac8bbefb54def"/>
              </a:rPr>
              <a:t> [87]</a:t>
            </a:r>
            <a:endParaRPr sz="1350"/>
          </a:p>
        </p:txBody>
      </p:sp>
      <p:sp>
        <p:nvSpPr>
          <p:cNvPr id="46" name="Text 38">
            <a:extLst xmlns:a="http://schemas.openxmlformats.org/drawingml/2006/main">
              <a:ext uri="{FF2B5EF4-FFF2-40B4-BE49-F238E27FC236}">
                <a16:creationId xmlns:a16="http://schemas.microsoft.com/office/drawing/2014/main" id="{3881D01A-7751-4560-A564-6CFC56BB2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0005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societies</a:t>
            </a:r>
            <a:endParaRPr sz="2000"/>
          </a:p>
        </p:txBody>
      </p:sp>
      <p:sp>
        <p:nvSpPr>
          <p:cNvPr id="47" name="Text 39">
            <a:extLst xmlns:a="http://schemas.openxmlformats.org/drawingml/2006/main">
              <a:ext uri="{FF2B5EF4-FFF2-40B4-BE49-F238E27FC236}">
                <a16:creationId xmlns:a16="http://schemas.microsoft.com/office/drawing/2014/main" id="{0C2FFE23-A773-408E-ADD3-B18768155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394200"/>
            <a:ext cx="13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50"/>
          </a:p>
        </p:txBody>
      </p:sp>
      <p:sp>
        <p:nvSpPr>
          <p:cNvPr id="48" name="Text 40">
            <a:extLst xmlns:a="http://schemas.openxmlformats.org/drawingml/2006/main">
              <a:ext uri="{FF2B5EF4-FFF2-40B4-BE49-F238E27FC236}">
                <a16:creationId xmlns:a16="http://schemas.microsoft.com/office/drawing/2014/main" id="{AC4E2A55-8CA8-4F1B-BB2C-8D314BA3F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394200"/>
            <a:ext cx="29718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 society affiliations found</a:t>
            </a:r>
            <a:endParaRPr sz="1250"/>
          </a:p>
        </p:txBody>
      </p:sp>
      <p:sp>
        <p:nvSpPr>
          <p:cNvPr id="49" name="Text 41">
            <a:extLst xmlns:a="http://schemas.openxmlformats.org/drawingml/2006/main">
              <a:ext uri="{FF2B5EF4-FFF2-40B4-BE49-F238E27FC236}">
                <a16:creationId xmlns:a16="http://schemas.microsoft.com/office/drawing/2014/main" id="{4AE7F103-CFE2-4F2E-B6E3-66D7EE68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3594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activity</a:t>
            </a:r>
            <a:endParaRPr sz="2000"/>
          </a:p>
        </p:txBody>
      </p:sp>
      <p:sp>
        <p:nvSpPr>
          <p:cNvPr id="50" name="Text 42">
            <a:extLst xmlns:a="http://schemas.openxmlformats.org/drawingml/2006/main">
              <a:ext uri="{FF2B5EF4-FFF2-40B4-BE49-F238E27FC236}">
                <a16:creationId xmlns:a16="http://schemas.microsoft.com/office/drawing/2014/main" id="{7932C4B5-9CBB-49BE-A00A-F1900F49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753100"/>
            <a:ext cx="139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00"/>
          </a:p>
        </p:txBody>
      </p:sp>
      <p:sp>
        <p:nvSpPr>
          <p:cNvPr id="51" name="Text 43">
            <a:extLst xmlns:a="http://schemas.openxmlformats.org/drawingml/2006/main">
              <a:ext uri="{FF2B5EF4-FFF2-40B4-BE49-F238E27FC236}">
                <a16:creationId xmlns:a16="http://schemas.microsoft.com/office/drawing/2014/main" id="{B201E561-D620-443D-A6E6-20D2BEB89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753100"/>
            <a:ext cx="29718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Activities found: 0</a:t>
            </a:r>
            <a:endParaRPr sz="1200"/>
          </a:p>
        </p:txBody>
      </p:sp>
      <p:sp>
        <p:nvSpPr>
          <p:cNvPr id="52" name="Text 44">
            <a:extLst xmlns:a="http://schemas.openxmlformats.org/drawingml/2006/main">
              <a:ext uri="{FF2B5EF4-FFF2-40B4-BE49-F238E27FC236}">
                <a16:creationId xmlns:a16="http://schemas.microsoft.com/office/drawing/2014/main" id="{C6194F91-5F39-41EA-AE36-F01071F3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248400"/>
            <a:ext cx="113157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Sources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6314d8e81b94251"/>
              </a:rPr>
              <a:t>[87] mskcc.org </a:t>
            </a:r>
            <a:endParaRPr sz="850"/>
          </a:p>
        </p:txBody>
      </p:sp>
      <p:sp>
        <p:nvSpPr>
          <p:cNvPr id="53" name="Text 45">
            <a:extLst xmlns:a="http://schemas.openxmlformats.org/drawingml/2006/main">
              <a:ext uri="{FF2B5EF4-FFF2-40B4-BE49-F238E27FC236}">
                <a16:creationId xmlns:a16="http://schemas.microsoft.com/office/drawing/2014/main" id="{4C826E8F-53C3-42E7-A9A7-46C57D87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477000"/>
            <a:ext cx="50800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>
                <a:solidFill>
                  <a:srgbClr val="52677C"/>
                </a:solidFill>
                <a:latin typeface="Arial"/>
                <a:ea typeface="Arial"/>
                <a:cs typeface="Arial"/>
              </a:rPr>
              <a:t>Full references in appendix</a:t>
            </a:r>
            <a:endParaRPr sz="850"/>
          </a:p>
        </p:txBody>
      </p:sp>
      <p:sp>
        <p:nvSpPr>
          <p:cNvPr id="54" name="Text 46">
            <a:extLst xmlns:a="http://schemas.openxmlformats.org/drawingml/2006/main">
              <a:ext uri="{FF2B5EF4-FFF2-40B4-BE49-F238E27FC236}">
                <a16:creationId xmlns:a16="http://schemas.microsoft.com/office/drawing/2014/main" id="{DE5EA22E-69D7-4424-A4D4-3B0D0F355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55" name="Text 47">
            <a:extLst xmlns:a="http://schemas.openxmlformats.org/drawingml/2006/main">
              <a:ext uri="{FF2B5EF4-FFF2-40B4-BE49-F238E27FC236}">
                <a16:creationId xmlns:a16="http://schemas.microsoft.com/office/drawing/2014/main" id="{EBD4D736-0E51-4919-A2AC-B55B6D727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24 / 50</a:t>
            </a:r>
            <a:endParaRPr sz="900"/>
          </a:p>
        </p:txBody>
      </p:sp>
      <p:pic>
        <p:nvPicPr>
          <p:cNvPr id="118" name="Picture 5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1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60032" y="165068"/>
            <a:ext cx="1816132" cy="1650968"/>
          </a:xfrm>
          <a:prstGeom xmlns:a="http://schemas.openxmlformats.org/drawingml/2006/main" prst="rect">
            <a:avLst/>
          </a:prstGeom>
        </p:spPr>
      </p:pic>
      <p:sp>
        <p:nvSpPr>
          <p:cNvPr id="63" name="Portrait disclosure">
            <a:extLst xmlns:a="http://schemas.openxmlformats.org/drawingml/2006/main">
              <a:ext uri="{FF2B5EF4-FFF2-40B4-BE49-F238E27FC236}">
                <a16:creationId xmlns:a16="http://schemas.microsoft.com/office/drawing/2014/main" id="{2F7A01F9-5A70-4B1C-A509-B792BFD4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32" y="1833563"/>
            <a:ext cx="1816132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>
                <a:solidFill>
                  <a:srgbClr val="B8D6E5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B8D6E5"/>
                </a:solidFill>
                <a:latin typeface="Arial"/>
                <a:ea typeface="Arial"/>
                <a:cs typeface="Arial"/>
              </a:rPr>
              <a:t>AI-generated illustration</a:t>
            </a:r>
          </a:p>
        </p:txBody>
      </p:sp>
    </p:spTree>
    <p:extLst>
      <p:ext uri="{BB962C8B-B14F-4D97-AF65-F5344CB8AC3E}">
        <p14:creationId xmlns:p14="http://schemas.microsoft.com/office/powerpoint/2010/main" val="5867086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AA8D449-9810-4536-8F68-342605E7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65DCD3A-D6AD-4D04-90CC-D564DAAC0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EB98C500-10C7-48FC-B448-9B62555A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F283E834-08F1-4AE6-9257-D884A9E3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54200"/>
            <a:ext cx="11328400" cy="723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08928A87-2051-49E2-A371-BDE013E1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179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9DF3D02-DBF7-44E8-911E-EA2B2C381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307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AD5179EE-2014-454D-B9E9-6B553D9FC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435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CCFD2990-70CE-4657-87E7-41930DEF2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9563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2930DFA-7FDC-4CC0-A770-BF0E5AB1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CBE6CDD-172D-41BF-94F0-C32B78EF3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35759A2-6721-4891-966A-C98D4DCC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3666707-09EE-43CF-8C08-FD051DBA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Edmund M. Rusk: Project fit</a:t>
            </a:r>
            <a:endParaRPr sz="2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1FEE66D-3E41-4668-8D79-77282EDDA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1993900"/>
            <a:ext cx="82169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Each category adds points to the total. More points mean a closer match to this project's needs.</a:t>
            </a:r>
            <a:endParaRPr sz="12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116EE8E-0947-4C55-A407-6F160C4F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5600" y="1968500"/>
            <a:ext cx="233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41.2 / 100</a:t>
            </a:r>
            <a:endParaRPr sz="2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1D41C588-BD2E-413D-9CE6-28CB3FB5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40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 to the brief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178C051-052B-4436-943F-BB2ED493F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7940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How closely the profile matches the topics and requirements in your </a:t>
            </a:r>
            <a:endParaRPr sz="11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245A35E-77EC-4110-A8B9-1CFB22F4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9867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0b6b64bf2a24a32"/>
              </a:rPr>
              <a:t> [87]</a:t>
            </a:r>
            <a:endParaRPr sz="11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A717ED1C-85F7-46A4-8910-C44AEC27E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27940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35 / 35 points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832404C-2236-4E17-97EC-A0305C924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1369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35% of total</a:t>
            </a:r>
            <a:endParaRPr sz="10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36D6B17B-16E1-46EB-8E92-F210974C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6068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experience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3BB59152-2389-4239-B26E-16FD49547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36068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 evidence found</a:t>
            </a:r>
            <a:endParaRPr sz="11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4C5A399-7346-4195-A2B6-41CFCCD35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6068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0 / 25 points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7381465-7FD8-4D4E-B398-0BCB41AE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9497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25% of total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FB74FFA6-E0AD-424F-86C7-10956047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4196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Supporting information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23B8BE12-2282-47B7-B76E-AAC875FE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44196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3 matched records backed by 1 linked sources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682b4f497f14209"/>
              </a:rPr>
              <a:t> [87]</a:t>
            </a:r>
            <a:endParaRPr sz="11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CFF1CF8-F27C-43AC-BB7B-92B67FF8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4196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6.2 / 20 points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BD91A80-03FB-462E-BA13-D8DDE4CD0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7625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D79AC96-4129-41C7-AC12-014F92199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324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Speaking and professional </a:t>
            </a:r>
            <a:endParaRPr sz="15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E2AAAC06-F3DE-4960-BC19-DF14588D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48386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activity</a:t>
            </a:r>
            <a:endParaRPr sz="15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C21A22B0-A005-4B93-A425-FFC8293C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2324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 evidence found</a:t>
            </a:r>
            <a:endParaRPr sz="11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A031CB5F-94CA-4571-88EB-043CD7B61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2324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0 / 20 points</a:t>
            </a:r>
            <a:endParaRPr sz="17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C69C8F95-BC96-4624-8D56-9DB60AC6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5753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0FB0A41D-1A0F-4C8C-9172-A1F02097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789D8211-7A1C-4895-BCAD-B0ED10C4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B9055E34-B5C0-42D5-9079-0413578B0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25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52178463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0125C79-4EDA-46F0-86A7-CB235842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8C13CC2-DC8D-42B8-BBFA-987401452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7687AB4C-70F8-4B09-9104-26D4B649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D733F114-3199-4112-9871-A13063DBB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34303D5D-691B-448D-8B16-50A278180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9F40155-8F4E-460F-8672-122693C9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EF496F3-ECD4-49CA-99D0-A32AEA5DD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Edmund M. Rusk: Supporting evidence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0BDF72D-D84B-4CB8-932F-BDD1055E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profile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0ca5eb76e8d4db3"/>
              </a:rPr>
              <a:t> [87]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E6577E3-2706-4815-9059-C7A226336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2D12BBD-50ED-44B0-A916-5115175E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661EA41-A286-4005-B7A5-FE27F0263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26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50640127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1350AD-65C3-415B-9F5A-29D14FCF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6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5F0A2B6-B467-445D-BBBD-56E6701C0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682E47F1-DA37-4AC9-BDAD-04E79D716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444500"/>
            <a:ext cx="1943100" cy="1358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65E4E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FC7CA8CF-7CD7-44A0-A341-8FE54B3BF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6731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AE75CF6D-C5A7-4E13-8CCF-12C9C463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" y="2120900"/>
            <a:ext cx="7366000" cy="1193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16B4F56-C2B5-4C76-818B-435FBC9A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9700" y="2197100"/>
            <a:ext cx="0" cy="392430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7c2e24476d4ef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1800" y="2425700"/>
            <a:ext cx="584200" cy="584200"/>
          </a:xfrm>
          <a:prstGeom xmlns:a="http://schemas.openxmlformats.org/drawingml/2006/main" prst="rect">
            <a:avLst/>
          </a:prstGeom>
        </p:spPr>
      </p:pic>
      <p:pic>
        <p:nvPicPr>
          <p:cNvPr id="7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ad2c1c36dc4b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3479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0498749F-84FF-46B6-A21C-66DA5AC11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" y="5016500"/>
            <a:ext cx="72898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8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82afc73e99488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5105400"/>
            <a:ext cx="508000" cy="508000"/>
          </a:xfrm>
          <a:prstGeom xmlns:a="http://schemas.openxmlformats.org/drawingml/2006/main" prst="rect">
            <a:avLst/>
          </a:prstGeom>
        </p:spPr>
      </p:pic>
      <p:pic>
        <p:nvPicPr>
          <p:cNvPr id="79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071dad7e604db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22987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3" name="Shape 7">
            <a:extLst xmlns:a="http://schemas.openxmlformats.org/drawingml/2006/main">
              <a:ext uri="{FF2B5EF4-FFF2-40B4-BE49-F238E27FC236}">
                <a16:creationId xmlns:a16="http://schemas.microsoft.com/office/drawing/2014/main" id="{41D95B63-F202-47FA-BB57-78B9D8138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38354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1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d558af380b4ef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40259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5" name="Shape 8">
            <a:extLst xmlns:a="http://schemas.openxmlformats.org/drawingml/2006/main">
              <a:ext uri="{FF2B5EF4-FFF2-40B4-BE49-F238E27FC236}">
                <a16:creationId xmlns:a16="http://schemas.microsoft.com/office/drawing/2014/main" id="{7919D639-1FDC-439F-ADDB-3F7DF9B4E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53086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3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a72c144c0245f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5384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7" name="Shape 9">
            <a:extLst xmlns:a="http://schemas.openxmlformats.org/drawingml/2006/main">
              <a:ext uri="{FF2B5EF4-FFF2-40B4-BE49-F238E27FC236}">
                <a16:creationId xmlns:a16="http://schemas.microsoft.com/office/drawing/2014/main" id="{09440437-629A-4F00-8C77-92229A0D1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85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3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160032" y="165068"/>
            <a:ext cx="1816132" cy="1650968"/>
          </a:xfrm>
          <a:prstGeom xmlns:a="http://schemas.openxmlformats.org/drawingml/2006/main" prst="rect">
            <a:avLst/>
          </a:prstGeom>
        </p:spPr>
      </p:pic>
      <p:sp>
        <p:nvSpPr>
          <p:cNvPr id="19" name="Text 10">
            <a:extLst xmlns:a="http://schemas.openxmlformats.org/drawingml/2006/main">
              <a:ext uri="{FF2B5EF4-FFF2-40B4-BE49-F238E27FC236}">
                <a16:creationId xmlns:a16="http://schemas.microsoft.com/office/drawing/2014/main" id="{7751270E-7C19-4F05-B94A-0B67F149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6921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200"/>
          </a:p>
        </p:txBody>
      </p:sp>
      <p:sp>
        <p:nvSpPr>
          <p:cNvPr id="20" name="Text 11">
            <a:extLst xmlns:a="http://schemas.openxmlformats.org/drawingml/2006/main">
              <a:ext uri="{FF2B5EF4-FFF2-40B4-BE49-F238E27FC236}">
                <a16:creationId xmlns:a16="http://schemas.microsoft.com/office/drawing/2014/main" id="{5EA812FC-7F15-44CF-A41D-016D7C529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558800"/>
            <a:ext cx="7340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Arun S. Mehta, MD, MS</a:t>
            </a:r>
            <a:endParaRPr sz="3000"/>
          </a:p>
        </p:txBody>
      </p:sp>
      <p:sp>
        <p:nvSpPr>
          <p:cNvPr id="21" name="Text 12">
            <a:extLst xmlns:a="http://schemas.openxmlformats.org/drawingml/2006/main">
              <a:ext uri="{FF2B5EF4-FFF2-40B4-BE49-F238E27FC236}">
                <a16:creationId xmlns:a16="http://schemas.microsoft.com/office/drawing/2014/main" id="{07FAD352-724F-4558-B949-8C28B43D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257300"/>
            <a:ext cx="73406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>
                <a:solidFill>
                  <a:srgbClr val="A5D6ED"/>
                </a:solidFill>
                <a:latin typeface="Arial"/>
                <a:ea typeface="Arial"/>
                <a:cs typeface="Arial"/>
              </a:rPr>
              <a:t>Associate Professor of Medicine</a:t>
            </a:r>
            <a:endParaRPr sz="1500"/>
          </a:p>
        </p:txBody>
      </p:sp>
      <p:sp>
        <p:nvSpPr>
          <p:cNvPr id="22" name="Text 13">
            <a:extLst xmlns:a="http://schemas.openxmlformats.org/drawingml/2006/main">
              <a:ext uri="{FF2B5EF4-FFF2-40B4-BE49-F238E27FC236}">
                <a16:creationId xmlns:a16="http://schemas.microsoft.com/office/drawing/2014/main" id="{CEE47904-614F-40B7-800F-CD6BE9594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625600"/>
            <a:ext cx="7340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UChicago Medicine Faculty Physicians | Chicago, IL</a:t>
            </a:r>
            <a:endParaRPr sz="1200"/>
          </a:p>
        </p:txBody>
      </p:sp>
      <p:sp>
        <p:nvSpPr>
          <p:cNvPr id="23" name="Text 14">
            <a:extLst xmlns:a="http://schemas.openxmlformats.org/drawingml/2006/main">
              <a:ext uri="{FF2B5EF4-FFF2-40B4-BE49-F238E27FC236}">
                <a16:creationId xmlns:a16="http://schemas.microsoft.com/office/drawing/2014/main" id="{EF47199D-6311-4E03-B396-34A2F537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9000" y="596900"/>
            <a:ext cx="13462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PROJECT FIT</a:t>
            </a:r>
            <a:endParaRPr sz="1000"/>
          </a:p>
        </p:txBody>
      </p:sp>
      <p:sp>
        <p:nvSpPr>
          <p:cNvPr id="24" name="Text 15">
            <a:extLst xmlns:a="http://schemas.openxmlformats.org/drawingml/2006/main">
              <a:ext uri="{FF2B5EF4-FFF2-40B4-BE49-F238E27FC236}">
                <a16:creationId xmlns:a16="http://schemas.microsoft.com/office/drawing/2014/main" id="{F2C10B17-A7F0-44CE-B8FF-0A6EE4E37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889000"/>
            <a:ext cx="1219200" cy="57835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34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39.6</a:t>
            </a:r>
            <a:endParaRPr sz="3450"/>
          </a:p>
        </p:txBody>
      </p:sp>
      <p:sp>
        <p:nvSpPr>
          <p:cNvPr id="25" name="Text 16">
            <a:extLst xmlns:a="http://schemas.openxmlformats.org/drawingml/2006/main">
              <a:ext uri="{FF2B5EF4-FFF2-40B4-BE49-F238E27FC236}">
                <a16:creationId xmlns:a16="http://schemas.microsoft.com/office/drawing/2014/main" id="{47767581-B8DE-43EB-B393-B4D58EFA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155700"/>
            <a:ext cx="4826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/100</a:t>
            </a:r>
            <a:endParaRPr sz="1350"/>
          </a:p>
        </p:txBody>
      </p:sp>
      <p:sp>
        <p:nvSpPr>
          <p:cNvPr id="26" name="Text 17">
            <a:extLst xmlns:a="http://schemas.openxmlformats.org/drawingml/2006/main">
              <a:ext uri="{FF2B5EF4-FFF2-40B4-BE49-F238E27FC236}">
                <a16:creationId xmlns:a16="http://schemas.microsoft.com/office/drawing/2014/main" id="{41D625F6-946B-4D0A-BC09-42C3B570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511300"/>
            <a:ext cx="17018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00">
                <a:solidFill>
                  <a:srgbClr val="FFFFFF"/>
                </a:solidFill>
                <a:latin typeface="Arial"/>
                <a:ea typeface="Arial"/>
                <a:cs typeface="Arial"/>
              </a:rPr>
              <a:t>Documented alignment</a:t>
            </a:r>
            <a:endParaRPr sz="1000"/>
          </a:p>
        </p:txBody>
      </p:sp>
      <p:sp>
        <p:nvSpPr>
          <p:cNvPr id="27" name="Text 18">
            <a:extLst xmlns:a="http://schemas.openxmlformats.org/drawingml/2006/main">
              <a:ext uri="{FF2B5EF4-FFF2-40B4-BE49-F238E27FC236}">
                <a16:creationId xmlns:a16="http://schemas.microsoft.com/office/drawing/2014/main" id="{30D217B4-01A4-401E-B400-3294070C8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35200"/>
            <a:ext cx="5969000" cy="3520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1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Why this KOL fits</a:t>
            </a:r>
            <a:endParaRPr sz="2100"/>
          </a:p>
        </p:txBody>
      </p:sp>
      <p:sp>
        <p:nvSpPr>
          <p:cNvPr id="28" name="Text 19">
            <a:extLst xmlns:a="http://schemas.openxmlformats.org/drawingml/2006/main">
              <a:ext uri="{FF2B5EF4-FFF2-40B4-BE49-F238E27FC236}">
                <a16:creationId xmlns:a16="http://schemas.microsoft.com/office/drawing/2014/main" id="{35730F2A-0418-4933-9269-C0474B83C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28900"/>
            <a:ext cx="5969000" cy="2346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Expertise in minimally invasive diagnosis and treatment of stage </a:t>
            </a:r>
            <a:endParaRPr sz="1400"/>
          </a:p>
        </p:txBody>
      </p:sp>
      <p:sp>
        <p:nvSpPr>
          <p:cNvPr id="29" name="Text 20">
            <a:extLst xmlns:a="http://schemas.openxmlformats.org/drawingml/2006/main">
              <a:ext uri="{FF2B5EF4-FFF2-40B4-BE49-F238E27FC236}">
                <a16:creationId xmlns:a16="http://schemas.microsoft.com/office/drawing/2014/main" id="{8027C125-C700-40DD-AF12-B20F90FFD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63596"/>
            <a:ext cx="5969000" cy="2346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400">
                <a:solidFill>
                  <a:srgbClr val="0B2D49"/>
                </a:solidFill>
                <a:latin typeface="Arial"/>
                <a:ea typeface="Arial"/>
                <a:cs typeface="Arial"/>
              </a:rPr>
              <a:t>lung cancer is relevant to this advisory board brief</a:t>
            </a:r>
            <a:r>
              <a:rPr sz="14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4ca59e0ff9e4a70"/>
              </a:rPr>
              <a:t> [89]</a:t>
            </a:r>
            <a:endParaRPr sz="1400"/>
          </a:p>
        </p:txBody>
      </p:sp>
      <p:sp>
        <p:nvSpPr>
          <p:cNvPr id="30" name="Text 21">
            <a:extLst xmlns:a="http://schemas.openxmlformats.org/drawingml/2006/main">
              <a:ext uri="{FF2B5EF4-FFF2-40B4-BE49-F238E27FC236}">
                <a16:creationId xmlns:a16="http://schemas.microsoft.com/office/drawing/2014/main" id="{A64F606B-0107-424B-B7EE-FD4F710B6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4544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experience</a:t>
            </a:r>
            <a:endParaRPr sz="2000"/>
          </a:p>
        </p:txBody>
      </p:sp>
      <p:sp>
        <p:nvSpPr>
          <p:cNvPr id="31" name="Text 22">
            <a:extLst xmlns:a="http://schemas.openxmlformats.org/drawingml/2006/main">
              <a:ext uri="{FF2B5EF4-FFF2-40B4-BE49-F238E27FC236}">
                <a16:creationId xmlns:a16="http://schemas.microsoft.com/office/drawing/2014/main" id="{D0BB021A-A25E-4FB1-88B8-1F0416840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848100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2" name="Text 23">
            <a:extLst xmlns:a="http://schemas.openxmlformats.org/drawingml/2006/main">
              <a:ext uri="{FF2B5EF4-FFF2-40B4-BE49-F238E27FC236}">
                <a16:creationId xmlns:a16="http://schemas.microsoft.com/office/drawing/2014/main" id="{A2E4AAF4-BC80-471C-AEBB-CE91C905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3848100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shared expertise through 2 presentations and 1 education program, </a:t>
            </a:r>
            <a:endParaRPr sz="1300"/>
          </a:p>
        </p:txBody>
      </p:sp>
      <p:sp>
        <p:nvSpPr>
          <p:cNvPr id="33" name="Text 24">
            <a:extLst xmlns:a="http://schemas.openxmlformats.org/drawingml/2006/main">
              <a:ext uri="{FF2B5EF4-FFF2-40B4-BE49-F238E27FC236}">
                <a16:creationId xmlns:a16="http://schemas.microsoft.com/office/drawing/2014/main" id="{8F76321C-BCC6-4842-A439-90B712FA1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066032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covering pleural disease and interventional Pulmonology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56cb923e9004951"/>
              </a:rPr>
              <a:t> [88]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a151c2f9a784fcc"/>
              </a:rPr>
              <a:t> [97]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790ccee83ff4956"/>
              </a:rPr>
              <a:t> [90]</a:t>
            </a:r>
            <a:endParaRPr sz="1300"/>
          </a:p>
        </p:txBody>
      </p:sp>
      <p:sp>
        <p:nvSpPr>
          <p:cNvPr id="34" name="Text 25">
            <a:extLst xmlns:a="http://schemas.openxmlformats.org/drawingml/2006/main">
              <a:ext uri="{FF2B5EF4-FFF2-40B4-BE49-F238E27FC236}">
                <a16:creationId xmlns:a16="http://schemas.microsoft.com/office/drawing/2014/main" id="{C51B4D63-ADB0-4955-93C0-B61CDAED5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334764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5" name="Text 26">
            <a:extLst xmlns:a="http://schemas.openxmlformats.org/drawingml/2006/main">
              <a:ext uri="{FF2B5EF4-FFF2-40B4-BE49-F238E27FC236}">
                <a16:creationId xmlns:a16="http://schemas.microsoft.com/office/drawing/2014/main" id="{6B4BD5C0-7C4D-4421-A3E9-0BC57DE7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334764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Has coauthored 2 congress abstracts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fdd84f7bbfa4623"/>
              </a:rPr>
              <a:t> [95]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71f94233b4248ce"/>
              </a:rPr>
              <a:t> [98]</a:t>
            </a:r>
            <a:endParaRPr sz="1300"/>
          </a:p>
        </p:txBody>
      </p:sp>
      <p:sp>
        <p:nvSpPr>
          <p:cNvPr id="36" name="Text 27">
            <a:extLst xmlns:a="http://schemas.openxmlformats.org/drawingml/2006/main">
              <a:ext uri="{FF2B5EF4-FFF2-40B4-BE49-F238E27FC236}">
                <a16:creationId xmlns:a16="http://schemas.microsoft.com/office/drawing/2014/main" id="{382CD729-7C56-4608-AABD-9CE43ED20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4603496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7" name="Text 28">
            <a:extLst xmlns:a="http://schemas.openxmlformats.org/drawingml/2006/main">
              <a:ext uri="{FF2B5EF4-FFF2-40B4-BE49-F238E27FC236}">
                <a16:creationId xmlns:a16="http://schemas.microsoft.com/office/drawing/2014/main" id="{344D4FDD-90E3-4C84-98AE-C5A35E5B2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603496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Scheduled to present at 2 events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18e6f228c3243e4"/>
              </a:rPr>
              <a:t> [96]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bb6e26c3f3b414f"/>
              </a:rPr>
              <a:t> [92]</a:t>
            </a:r>
            <a:endParaRPr sz="1300"/>
          </a:p>
        </p:txBody>
      </p:sp>
      <p:sp>
        <p:nvSpPr>
          <p:cNvPr id="38" name="Text 29">
            <a:extLst xmlns:a="http://schemas.openxmlformats.org/drawingml/2006/main">
              <a:ext uri="{FF2B5EF4-FFF2-40B4-BE49-F238E27FC236}">
                <a16:creationId xmlns:a16="http://schemas.microsoft.com/office/drawing/2014/main" id="{F77F2A2F-458B-471E-90D8-41465CD4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0800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Research</a:t>
            </a:r>
            <a:endParaRPr sz="2000"/>
          </a:p>
        </p:txBody>
      </p:sp>
      <p:sp>
        <p:nvSpPr>
          <p:cNvPr id="39" name="Text 30">
            <a:extLst xmlns:a="http://schemas.openxmlformats.org/drawingml/2006/main">
              <a:ext uri="{FF2B5EF4-FFF2-40B4-BE49-F238E27FC236}">
                <a16:creationId xmlns:a16="http://schemas.microsoft.com/office/drawing/2014/main" id="{52AF6F69-7B70-489E-86B0-D2EC3EB7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4737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40" name="Text 31">
            <a:extLst xmlns:a="http://schemas.openxmlformats.org/drawingml/2006/main">
              <a:ext uri="{FF2B5EF4-FFF2-40B4-BE49-F238E27FC236}">
                <a16:creationId xmlns:a16="http://schemas.microsoft.com/office/drawing/2014/main" id="{17EDB8A8-B762-44EE-8D1B-477FCDA5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473700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Publications found: 6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dd75e90f7c24dee"/>
              </a:rPr>
              <a:t> [94]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0e19a591a554cb7"/>
              </a:rPr>
              <a:t> [100]</a:t>
            </a:r>
            <a:endParaRPr sz="1050"/>
          </a:p>
        </p:txBody>
      </p:sp>
      <p:sp>
        <p:nvSpPr>
          <p:cNvPr id="41" name="Text 32">
            <a:extLst xmlns:a="http://schemas.openxmlformats.org/drawingml/2006/main">
              <a:ext uri="{FF2B5EF4-FFF2-40B4-BE49-F238E27FC236}">
                <a16:creationId xmlns:a16="http://schemas.microsoft.com/office/drawing/2014/main" id="{E3A9F1F4-D8ED-486F-86D6-80537E6D1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2733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focus</a:t>
            </a:r>
            <a:endParaRPr sz="2000"/>
          </a:p>
        </p:txBody>
      </p:sp>
      <p:sp>
        <p:nvSpPr>
          <p:cNvPr id="42" name="Text 33">
            <a:extLst xmlns:a="http://schemas.openxmlformats.org/drawingml/2006/main">
              <a:ext uri="{FF2B5EF4-FFF2-40B4-BE49-F238E27FC236}">
                <a16:creationId xmlns:a16="http://schemas.microsoft.com/office/drawing/2014/main" id="{B275963B-C0E8-4D7B-A453-44C68E2A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667000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3" name="Text 34">
            <a:extLst xmlns:a="http://schemas.openxmlformats.org/drawingml/2006/main">
              <a:ext uri="{FF2B5EF4-FFF2-40B4-BE49-F238E27FC236}">
                <a16:creationId xmlns:a16="http://schemas.microsoft.com/office/drawing/2014/main" id="{9D34AD34-F053-4490-B5B0-26001F07F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667000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Critical Care Medicine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faa8f3988334f57"/>
              </a:rPr>
              <a:t> [89]</a:t>
            </a:r>
            <a:endParaRPr sz="1350"/>
          </a:p>
        </p:txBody>
      </p:sp>
      <p:sp>
        <p:nvSpPr>
          <p:cNvPr id="44" name="Text 35">
            <a:extLst xmlns:a="http://schemas.openxmlformats.org/drawingml/2006/main">
              <a:ext uri="{FF2B5EF4-FFF2-40B4-BE49-F238E27FC236}">
                <a16:creationId xmlns:a16="http://schemas.microsoft.com/office/drawing/2014/main" id="{17331EAC-836C-4D9D-89AA-B5E17C102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944114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5" name="Text 36">
            <a:extLst xmlns:a="http://schemas.openxmlformats.org/drawingml/2006/main">
              <a:ext uri="{FF2B5EF4-FFF2-40B4-BE49-F238E27FC236}">
                <a16:creationId xmlns:a16="http://schemas.microsoft.com/office/drawing/2014/main" id="{336127C1-5D60-4905-8913-66FA2AC1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944114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Interventional Pulmonology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44c794365e64c3b"/>
              </a:rPr>
              <a:t> [89]</a:t>
            </a:r>
            <a:endParaRPr sz="1350"/>
          </a:p>
        </p:txBody>
      </p:sp>
      <p:sp>
        <p:nvSpPr>
          <p:cNvPr id="46" name="Text 37">
            <a:extLst xmlns:a="http://schemas.openxmlformats.org/drawingml/2006/main">
              <a:ext uri="{FF2B5EF4-FFF2-40B4-BE49-F238E27FC236}">
                <a16:creationId xmlns:a16="http://schemas.microsoft.com/office/drawing/2014/main" id="{514AF705-1D59-4228-BFB5-989A0A123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0005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societies</a:t>
            </a:r>
            <a:endParaRPr sz="2000"/>
          </a:p>
        </p:txBody>
      </p:sp>
      <p:sp>
        <p:nvSpPr>
          <p:cNvPr id="47" name="Text 38">
            <a:extLst xmlns:a="http://schemas.openxmlformats.org/drawingml/2006/main">
              <a:ext uri="{FF2B5EF4-FFF2-40B4-BE49-F238E27FC236}">
                <a16:creationId xmlns:a16="http://schemas.microsoft.com/office/drawing/2014/main" id="{D037B8AD-1919-4E39-B736-349B7788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394200"/>
            <a:ext cx="1397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100"/>
          </a:p>
        </p:txBody>
      </p:sp>
      <p:sp>
        <p:nvSpPr>
          <p:cNvPr id="48" name="Text 39">
            <a:extLst xmlns:a="http://schemas.openxmlformats.org/drawingml/2006/main">
              <a:ext uri="{FF2B5EF4-FFF2-40B4-BE49-F238E27FC236}">
                <a16:creationId xmlns:a16="http://schemas.microsoft.com/office/drawing/2014/main" id="{B2FDDA0F-45B9-4189-8C3A-BEF33FA1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394200"/>
            <a:ext cx="29718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0B2D49"/>
                </a:solidFill>
                <a:latin typeface="Arial"/>
                <a:ea typeface="Arial"/>
                <a:cs typeface="Arial"/>
              </a:rPr>
              <a:t>American Association for Bronchology and </a:t>
            </a:r>
            <a:endParaRPr sz="1100"/>
          </a:p>
        </p:txBody>
      </p:sp>
      <p:sp>
        <p:nvSpPr>
          <p:cNvPr id="49" name="Text 40">
            <a:extLst xmlns:a="http://schemas.openxmlformats.org/drawingml/2006/main">
              <a:ext uri="{FF2B5EF4-FFF2-40B4-BE49-F238E27FC236}">
                <a16:creationId xmlns:a16="http://schemas.microsoft.com/office/drawing/2014/main" id="{BB272412-C453-4037-89DD-DC2A2B987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578604"/>
            <a:ext cx="29718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Interventional Pulmonology (AABIP)</a:t>
            </a:r>
            <a:r>
              <a:rPr sz="11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bab80e3c63d4c06"/>
              </a:rPr>
              <a:t> [93]</a:t>
            </a:r>
            <a:endParaRPr sz="1100"/>
          </a:p>
        </p:txBody>
      </p:sp>
      <p:sp>
        <p:nvSpPr>
          <p:cNvPr id="50" name="Text 41">
            <a:extLst xmlns:a="http://schemas.openxmlformats.org/drawingml/2006/main">
              <a:ext uri="{FF2B5EF4-FFF2-40B4-BE49-F238E27FC236}">
                <a16:creationId xmlns:a16="http://schemas.microsoft.com/office/drawing/2014/main" id="{73A82DA2-EFBC-4396-BEC0-0BF3B0219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813808"/>
            <a:ext cx="1397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100"/>
          </a:p>
        </p:txBody>
      </p:sp>
      <p:sp>
        <p:nvSpPr>
          <p:cNvPr id="51" name="Text 42">
            <a:extLst xmlns:a="http://schemas.openxmlformats.org/drawingml/2006/main">
              <a:ext uri="{FF2B5EF4-FFF2-40B4-BE49-F238E27FC236}">
                <a16:creationId xmlns:a16="http://schemas.microsoft.com/office/drawing/2014/main" id="{ECCC70D0-632C-43BE-96F9-B6663E4B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813808"/>
            <a:ext cx="29718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0B2D49"/>
                </a:solidFill>
                <a:latin typeface="Arial"/>
                <a:ea typeface="Arial"/>
                <a:cs typeface="Arial"/>
              </a:rPr>
              <a:t>American College of Chest Physicians </a:t>
            </a:r>
            <a:endParaRPr sz="1100"/>
          </a:p>
        </p:txBody>
      </p:sp>
      <p:sp>
        <p:nvSpPr>
          <p:cNvPr id="52" name="Text 43">
            <a:extLst xmlns:a="http://schemas.openxmlformats.org/drawingml/2006/main">
              <a:ext uri="{FF2B5EF4-FFF2-40B4-BE49-F238E27FC236}">
                <a16:creationId xmlns:a16="http://schemas.microsoft.com/office/drawing/2014/main" id="{08620773-FA9A-4C28-9335-076CADC41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998212"/>
            <a:ext cx="29718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0B2D49"/>
                </a:solidFill>
                <a:latin typeface="Arial"/>
                <a:ea typeface="Arial"/>
                <a:cs typeface="Arial"/>
              </a:rPr>
              <a:t>(CHEST)</a:t>
            </a:r>
            <a:r>
              <a:rPr sz="11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2c91bead1d34c63"/>
              </a:rPr>
              <a:t> [91]</a:t>
            </a:r>
            <a:endParaRPr sz="1100"/>
          </a:p>
        </p:txBody>
      </p:sp>
      <p:sp>
        <p:nvSpPr>
          <p:cNvPr id="53" name="Text 44">
            <a:extLst xmlns:a="http://schemas.openxmlformats.org/drawingml/2006/main">
              <a:ext uri="{FF2B5EF4-FFF2-40B4-BE49-F238E27FC236}">
                <a16:creationId xmlns:a16="http://schemas.microsoft.com/office/drawing/2014/main" id="{831AF216-AF69-420C-B834-71B44917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3594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activity</a:t>
            </a:r>
            <a:endParaRPr sz="2000"/>
          </a:p>
        </p:txBody>
      </p:sp>
      <p:sp>
        <p:nvSpPr>
          <p:cNvPr id="54" name="Text 45">
            <a:extLst xmlns:a="http://schemas.openxmlformats.org/drawingml/2006/main">
              <a:ext uri="{FF2B5EF4-FFF2-40B4-BE49-F238E27FC236}">
                <a16:creationId xmlns:a16="http://schemas.microsoft.com/office/drawing/2014/main" id="{A4E540BC-03DC-49BE-8A90-7E6848A3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7531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55" name="Text 46">
            <a:extLst xmlns:a="http://schemas.openxmlformats.org/drawingml/2006/main">
              <a:ext uri="{FF2B5EF4-FFF2-40B4-BE49-F238E27FC236}">
                <a16:creationId xmlns:a16="http://schemas.microsoft.com/office/drawing/2014/main" id="{73BC4430-D240-47CD-B164-3F436FC7E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753100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Total: 8 (4 congress records + 4 </a:t>
            </a:r>
            <a:endParaRPr sz="1050"/>
          </a:p>
        </p:txBody>
      </p:sp>
      <p:sp>
        <p:nvSpPr>
          <p:cNvPr id="56" name="Text 47">
            <a:extLst xmlns:a="http://schemas.openxmlformats.org/drawingml/2006/main">
              <a:ext uri="{FF2B5EF4-FFF2-40B4-BE49-F238E27FC236}">
                <a16:creationId xmlns:a16="http://schemas.microsoft.com/office/drawing/2014/main" id="{20DED574-4A6E-4E3F-97FB-1BE53AD1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929122"/>
            <a:ext cx="29718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talks/interviews)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c8e2c8bb4c5c48c2"/>
              </a:rPr>
              <a:t> [97]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3362ce5316649f8"/>
              </a:rPr>
              <a:t> [95]</a:t>
            </a:r>
            <a:r>
              <a:rPr sz="10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3bf353195e74daa"/>
              </a:rPr>
              <a:t> [98]</a:t>
            </a:r>
            <a:endParaRPr sz="1050"/>
          </a:p>
        </p:txBody>
      </p:sp>
      <p:sp>
        <p:nvSpPr>
          <p:cNvPr id="57" name="Text 48">
            <a:extLst xmlns:a="http://schemas.openxmlformats.org/drawingml/2006/main">
              <a:ext uri="{FF2B5EF4-FFF2-40B4-BE49-F238E27FC236}">
                <a16:creationId xmlns:a16="http://schemas.microsoft.com/office/drawing/2014/main" id="{1F3939B9-D8F7-41CF-B7B2-38797A91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248400"/>
            <a:ext cx="113157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Sources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2d6f71e1a0145c2"/>
              </a:rPr>
              <a:t>[88] Dr. Arun S. Mehta Shares…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b5aa800772644b0"/>
              </a:rPr>
              <a:t>[89] uchicagomedicine.org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5888f04b237429f"/>
              </a:rPr>
              <a:t>[90] Global Tracheostomy…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ac7fdb984824d99"/>
              </a:rPr>
              <a:t>[91] American College of…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7418a8e47f6c4221"/>
              </a:rPr>
              <a:t>[92] State of the Art…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3e4194b026de4d79"/>
              </a:rPr>
              <a:t>[93] American Association… </a:t>
            </a:r>
            <a:endParaRPr sz="850"/>
          </a:p>
        </p:txBody>
      </p:sp>
      <p:sp>
        <p:nvSpPr>
          <p:cNvPr id="58" name="Text 49">
            <a:extLst xmlns:a="http://schemas.openxmlformats.org/drawingml/2006/main">
              <a:ext uri="{FF2B5EF4-FFF2-40B4-BE49-F238E27FC236}">
                <a16:creationId xmlns:a16="http://schemas.microsoft.com/office/drawing/2014/main" id="{47259A46-EA1B-46E9-BB30-7FFB9D612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477000"/>
            <a:ext cx="50800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>
                <a:solidFill>
                  <a:srgbClr val="52677C"/>
                </a:solidFill>
                <a:latin typeface="Arial"/>
                <a:ea typeface="Arial"/>
                <a:cs typeface="Arial"/>
              </a:rPr>
              <a:t>Full references in appendix</a:t>
            </a:r>
            <a:endParaRPr sz="850"/>
          </a:p>
        </p:txBody>
      </p:sp>
      <p:sp>
        <p:nvSpPr>
          <p:cNvPr id="59" name="Text 50">
            <a:extLst xmlns:a="http://schemas.openxmlformats.org/drawingml/2006/main">
              <a:ext uri="{FF2B5EF4-FFF2-40B4-BE49-F238E27FC236}">
                <a16:creationId xmlns:a16="http://schemas.microsoft.com/office/drawing/2014/main" id="{7C25F76E-51C3-4E97-87D6-E7E0B292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60" name="Text 51">
            <a:extLst xmlns:a="http://schemas.openxmlformats.org/drawingml/2006/main">
              <a:ext uri="{FF2B5EF4-FFF2-40B4-BE49-F238E27FC236}">
                <a16:creationId xmlns:a16="http://schemas.microsoft.com/office/drawing/2014/main" id="{B5131545-DDF2-41FF-BB69-86B7A3B2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27 / 50</a:t>
            </a:r>
            <a:endParaRPr sz="900"/>
          </a:p>
        </p:txBody>
      </p:sp>
      <p:sp>
        <p:nvSpPr>
          <p:cNvPr id="68" name="Portrait disclosure">
            <a:extLst xmlns:a="http://schemas.openxmlformats.org/drawingml/2006/main">
              <a:ext uri="{FF2B5EF4-FFF2-40B4-BE49-F238E27FC236}">
                <a16:creationId xmlns:a16="http://schemas.microsoft.com/office/drawing/2014/main" id="{D04D99CE-CC6C-456B-813C-AC4D33A51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32" y="1833563"/>
            <a:ext cx="1816132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>
                <a:solidFill>
                  <a:srgbClr val="B8D6E5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B8D6E5"/>
                </a:solidFill>
                <a:latin typeface="Arial"/>
                <a:ea typeface="Arial"/>
                <a:cs typeface="Arial"/>
              </a:rPr>
              <a:t>AI-generated illustration</a:t>
            </a:r>
          </a:p>
        </p:txBody>
      </p:sp>
    </p:spTree>
    <p:extLst>
      <p:ext uri="{BB962C8B-B14F-4D97-AF65-F5344CB8AC3E}">
        <p14:creationId xmlns:p14="http://schemas.microsoft.com/office/powerpoint/2010/main" val="145435332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F90E072-151B-4E3F-8892-EFCC4C8D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97D4E3D-F3FE-47FE-80D0-470BC613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EBE673D0-FC7F-4FA5-9130-E126AADC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5EDF6304-5541-47FF-9EB4-0F2054F6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54200"/>
            <a:ext cx="11328400" cy="723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90AE0B44-9308-4A7C-9072-C4D2626C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179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F303C8D-93C7-4E92-A4B4-65F98FBD4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307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F293E6B-3464-4E12-98D6-9A5A9BC4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435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5E425DF5-B3F6-44CE-8197-A2AF887F4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9563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7E58B0D-303F-499A-AFB3-07E032B7C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5EAF260-B6DA-4F1E-9753-DE92748C2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83E4AAE-A882-4361-B52B-73E0AF08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02E14FE-C018-4A4B-87F5-BCB7B122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Arun S. Mehta: Project fit</a:t>
            </a:r>
            <a:endParaRPr sz="2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35CE8B1-B760-4976-879E-EF1F755D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1993900"/>
            <a:ext cx="82169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Each category adds points to the total. More points mean a closer match to this project's needs.</a:t>
            </a:r>
            <a:endParaRPr sz="12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9951F24-2B8B-4310-BD1C-02F3D7E6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5600" y="1968500"/>
            <a:ext cx="233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39.6 / 100</a:t>
            </a:r>
            <a:endParaRPr sz="2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5BCF4D5-7A37-47F3-96FE-5D8801579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40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 to the brief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45ADD8AE-BD82-4A10-B096-04E57F9D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7940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How closely the profile matches the topics and requirements in your </a:t>
            </a:r>
            <a:endParaRPr sz="11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63580C4-93D7-402B-A162-7C76977A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9867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dfca90dbf8342ba"/>
              </a:rPr>
              <a:t> [89]</a:t>
            </a:r>
            <a:endParaRPr sz="11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535952B1-C1F5-4967-A91F-8A323DBF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27940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35 / 35 points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4269AA2-7383-415D-98A4-2D5E22B5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1369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35% of total</a:t>
            </a:r>
            <a:endParaRPr sz="10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48E1902-6609-4592-8A6B-98F57019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6068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experience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76E0B7D-478C-4C9B-904B-8BFB741F1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36068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 evidence found</a:t>
            </a:r>
            <a:endParaRPr sz="11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0D73954-D783-4D62-B5D2-39C9428E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6068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0 / 25 points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88F7658-123D-432E-AF00-B13CF8301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9497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25% of total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0F68AB01-5914-4F6B-94CD-ADA3D1B5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4196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Supporting information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86E87BC6-3FC1-4DF3-B6B5-AFDD5BB0F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44196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2 matched records backed by 1 linked sources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48d75dbd89e45d8"/>
              </a:rPr>
              <a:t> [89]</a:t>
            </a:r>
            <a:endParaRPr sz="11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4F9F40AC-6AA2-48A0-AF5D-C1E3AEC2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4196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4.6 / 20 points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A9A738DB-983E-46B3-B5AE-342DB2A3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7625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E305C238-3620-40BC-82F1-B486B872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324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Speaking and professional </a:t>
            </a:r>
            <a:endParaRPr sz="15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6481543F-D6F3-4B3D-A5DC-5C9C24E1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48386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activity</a:t>
            </a:r>
            <a:endParaRPr sz="15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208BEC8-DF34-4CB3-928F-B8929BBD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2324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 evidence found</a:t>
            </a:r>
            <a:endParaRPr sz="11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88CE3E63-8393-4341-B0B1-007C02134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2324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0 / 20 points</a:t>
            </a:r>
            <a:endParaRPr sz="17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CE214F10-0D2E-4BC4-87FB-A05013D6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5753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0CD089C9-4786-4507-8925-136AC6E4E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16039A98-9083-4070-AC2D-E48A84451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C05A4F13-DA0B-427B-A4BE-5AE40D8A8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28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70409160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BE95F04-03D4-49FC-B2AB-73303BB63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619A8FA-8565-4985-A320-E07344219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A7445739-35AE-489A-9898-2D6D98399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01EE4ECA-1E9A-44F2-B856-026FD6E4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8BAEC1C4-C735-480C-A7E1-BD5FD90F7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D63A44E-5AAB-47D6-885D-FF2794689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E297865-8212-4C34-B4E2-3EEF0366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Arun S. Mehta: Supporting evidence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C69FD82-2D7D-4CA5-9E19-262F168D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Year in Review · ATS 2026 International 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0E28E7A-5CB8-4DE1-8D8C-BB873B94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Conference · Clinical Year in Review: interventional pulmonary medicine 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9ED4B46-1671-499A-A6AA-036B5EB3A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(advanced diagnostic bronchoscopy, pleural disease, BLVR, central 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594A4CA-C98C-4FB7-9E70-7A649CA8B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airway obstruction) · Presenter (interventional pulmonary medicine 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247EA0F-54DD-4BB4-BEFD-B7851C8B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96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segment)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e791dc40a71945a0"/>
              </a:rPr>
              <a:t> [97]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913D96B-C871-491F-896E-9E167E2C4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Use of the VanGogh System to Assess for 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4E66D225-4892-482B-811D-2B97FEE1D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Intra-Operative Tissue Adequacy: Initial Experience · 2025 · Poster on 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CDB4C556-FA77-42AB-853A-94A5A9A2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27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dynamic cell imaging of 51 robotic-bronchoscopy peripheral lung 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4DD83EE-EC0B-43C2-AA3D-223DDC36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628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biopsies; congress not named on page · Poster co-author (listed last of 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2191E05-13BD-4787-B5BD-96B29DC0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829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four authors)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17d060ea3724201"/>
              </a:rPr>
              <a:t> [95]</a:t>
            </a:r>
            <a:endParaRPr sz="1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62DFE77-1579-448A-B28B-3EFA69385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15798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Igniting Change in Outpatient Pulmonary Care —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B74F1514-9678-460A-946E-4A195ED63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914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Rapid Fire Original Inv · CHEST · 2025 · Abstract: IMPLEMENTATION 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192D6375-F2D2-472E-9B64-A0D3088D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56031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OF AUTOMATED QUANTITATIVE CT SCAN SCREENING TO </a:t>
            </a:r>
            <a:endParaRPr sz="12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70FF0B0E-0147-44E0-938C-48EA69A8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76148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IMPROVE QUANTITY AND QUALITY OF REFERRALS FOR 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E1A447AB-151E-4FD0-8333-CCAA3FFE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96265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BRONCHOSCOPIC LUNG VOLUME REDUCTION; session: Igniting 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C0DA2244-877D-4B3B-A780-68D1FC2A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6382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Change in Outpatient Pulmonary Care · Rapid Fire Original Inv · Abstract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1AAE854B-733C-45BA-A5A5-029612497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36498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co-author (not listed as presenter)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40d237b1b8804595"/>
              </a:rPr>
              <a:t> [98]</a:t>
            </a:r>
            <a:endParaRPr sz="12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94988FDB-1BB2-4CD2-BB0E-0EF7E0E0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Tomosynthesis in the Diagnosis of Lung Nodules </a:t>
            </a:r>
            <a:endParaRPr sz="12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4EC73619-3A32-4947-A5D1-D02889CB2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· State of the Art Lung Nodule Conference 2024: Current Perspectives &amp; 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4E9ECFE7-61C5-45B9-B3DC-E0BCBFF4C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Future Directions · Tomosynthesis in the Diagnosis of Lung Nodules </a:t>
            </a:r>
            <a:endParaRPr sz="1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5A76CCC3-2B9C-4556-92C3-3329D3A8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(9:05-9:30) · Speaker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fe608428e10f4e40"/>
              </a:rPr>
              <a:t> [92]</a:t>
            </a:r>
            <a:endParaRPr sz="12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0090A3F1-E4A7-44A8-8748-C6895A907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23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Virtual Grand Rounds 2026 (hosted by Professor </a:t>
            </a:r>
            <a:endParaRPr sz="12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AE72BA97-6254-4CB1-B1DC-DD2C20D1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514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Eric Lim) · 2026-10-30 · Advances in the Management of Recurrent </a:t>
            </a:r>
            <a:endParaRPr sz="12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36219DFA-557C-4AE7-BFA9-9D61C3F0A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2630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Pleural Effusion · Scheduled speaker (future, 30 October 2026)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e227f6c0e7d4a51"/>
              </a:rPr>
              <a:t> [96]</a:t>
            </a:r>
            <a:endParaRPr sz="12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12610EBE-C78D-4124-B243-47A03D41D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5447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Global Tracheostomy Collaborative (GTC) Fall </a:t>
            </a:r>
            <a:endParaRPr sz="12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A130C028-7DDD-4104-B14E-6005F4AC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5564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Symposium 2025 Program Book · 2025-10-23 · Hands-on tracheostomy </a:t>
            </a:r>
            <a:endParaRPr sz="12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6E618E64-40B5-427B-B04A-8824ADE4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5681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course simulation · Hands-on course simulation faculty (not listed as a </a:t>
            </a:r>
            <a:endParaRPr sz="12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88D708F6-ADBB-437F-997F-90C54A188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798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lecturer)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28e589a70ef64bfb"/>
              </a:rPr>
              <a:t> [90]</a:t>
            </a:r>
            <a:endParaRPr sz="12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08ED2CC3-D5F3-4A75-ABD5-98DB614C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8614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 Q&amp;A: COPD and Advanced Emphysema ·</a:t>
            </a:r>
            <a:endParaRPr sz="12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5C2574F4-8DEB-4B1B-AFBC-5DF86FBF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731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2023-05-11 · Latest treatment options for COPD and advanced </a:t>
            </a:r>
            <a:endParaRPr sz="12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78FCDB83-660D-4930-89B0-02EF3CBC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88848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emphysema (bronchoscopic valve procedures) · Featured expert </a:t>
            </a:r>
            <a:endParaRPr sz="1200"/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15F02DF4-7AE7-44CC-A5E1-8F765BE4D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08965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(discussion participant)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2b9669e426c41d1"/>
              </a:rPr>
              <a:t> [99]</a:t>
            </a:r>
            <a:endParaRPr sz="1200"/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75BB31BB-8FCE-4119-915C-B7E631DE3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3EAD6D61-FB1F-4F40-AAB6-A3EA429B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15BF88E9-A1B1-4EC4-A5C4-705CF0836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29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06811713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1D509EE-D74A-47E1-A766-DD26AAFC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51BF9D4-EF41-44A7-A5A7-2760C037A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6B4D4B6-24CA-465C-A68B-70564A7C7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DEA6BF89-D73E-4B20-9267-CF6FEFD3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4535D1A6-E94B-40EC-ADCB-479A0FF8C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4BCC216-EE4D-4A1E-AA4F-6D9A2C99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616EB6F-87FE-4DBB-AF0E-45AD6B242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Arun S. Mehta: Supporting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58D3FE4-8AA1-436D-947A-49E67141F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/ speaking: </a:t>
            </a: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Dr. Arun S. Mehta Shares his Experience Using the 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2FDE2D3-AD56-4A71-BD6F-77912E2E2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93468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Ambu aScope 5 HD Single-Use Bronchoscope · 2023-03-22 · aScope 5 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F325087-0D5F-4A10-BBDD-9B4D048F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294636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Broncho benchtop research lab and use in therapeutic/advanced 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9C005AC-E832-4C68-81C9-9CB8FB099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95804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diagnostic bronchoscopy · Featured speaker (industry video)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28fd6f399a343ac"/>
              </a:rPr>
              <a:t> [88]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B1FD9EF-B437-4485-959B-88D9DA53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23972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profile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03fc4fe29ee744d5"/>
              </a:rPr>
              <a:t> [89]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891F795-E921-4ACD-854F-B13D8689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C2F882D-A5BD-4591-B9D6-8704EECF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9407602-F5FB-45C1-81C4-B9B41C5A5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30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61077106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4F15F83-4852-4571-B07B-F8246A7B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6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9527CFE-665B-48DA-9024-8A1FFCFCE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6D2BB9E9-8453-4FCD-A85A-8C6A03D6B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300" y="444500"/>
            <a:ext cx="1943100" cy="1358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65E4E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177905C6-C27C-4F25-B5A7-676A825F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6731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13F1E7EE-0D9E-4116-9C6B-71BC87065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" y="2120900"/>
            <a:ext cx="7366000" cy="1193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02DE0B64-BD4F-4222-8BB3-EB350DD5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9700" y="2197100"/>
            <a:ext cx="0" cy="392430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67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cbc190e0e141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1800" y="2425700"/>
            <a:ext cx="584200" cy="584200"/>
          </a:xfrm>
          <a:prstGeom xmlns:a="http://schemas.openxmlformats.org/drawingml/2006/main" prst="rect">
            <a:avLst/>
          </a:prstGeom>
        </p:spPr>
      </p:pic>
      <p:pic>
        <p:nvPicPr>
          <p:cNvPr id="68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a678746de4c4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3479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B9B5B6AF-8228-4E11-A9A4-A1D633615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" y="5016500"/>
            <a:ext cx="72898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0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d1117e3faa4d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" y="5105400"/>
            <a:ext cx="508000" cy="508000"/>
          </a:xfrm>
          <a:prstGeom xmlns:a="http://schemas.openxmlformats.org/drawingml/2006/main" prst="rect">
            <a:avLst/>
          </a:prstGeom>
        </p:spPr>
      </p:pic>
      <p:pic>
        <p:nvPicPr>
          <p:cNvPr id="71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5e0cadd38d4a2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22987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3" name="Shape 7">
            <a:extLst xmlns:a="http://schemas.openxmlformats.org/drawingml/2006/main">
              <a:ext uri="{FF2B5EF4-FFF2-40B4-BE49-F238E27FC236}">
                <a16:creationId xmlns:a16="http://schemas.microsoft.com/office/drawing/2014/main" id="{7DF5DF0D-4C2D-44B9-9195-EDDAA386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38354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3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a328c2543249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40259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5" name="Shape 8">
            <a:extLst xmlns:a="http://schemas.openxmlformats.org/drawingml/2006/main">
              <a:ext uri="{FF2B5EF4-FFF2-40B4-BE49-F238E27FC236}">
                <a16:creationId xmlns:a16="http://schemas.microsoft.com/office/drawing/2014/main" id="{A3956331-5139-4A06-AAFB-D2FA1CBB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5308600"/>
            <a:ext cx="38989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pic>
        <p:nvPicPr>
          <p:cNvPr id="75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0ad6504ce84a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75600" y="5384800"/>
            <a:ext cx="508000" cy="508000"/>
          </a:xfrm>
          <a:prstGeom xmlns:a="http://schemas.openxmlformats.org/drawingml/2006/main" prst="rect">
            <a:avLst/>
          </a:prstGeom>
        </p:spPr>
      </p:pic>
      <p:sp>
        <p:nvSpPr>
          <p:cNvPr id="17" name="Shape 9">
            <a:extLst xmlns:a="http://schemas.openxmlformats.org/drawingml/2006/main">
              <a:ext uri="{FF2B5EF4-FFF2-40B4-BE49-F238E27FC236}">
                <a16:creationId xmlns:a16="http://schemas.microsoft.com/office/drawing/2014/main" id="{955DC0AA-3BAA-4F4E-A69D-D3C2A464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Shape 10">
            <a:extLst xmlns:a="http://schemas.openxmlformats.org/drawingml/2006/main">
              <a:ext uri="{FF2B5EF4-FFF2-40B4-BE49-F238E27FC236}">
                <a16:creationId xmlns:a16="http://schemas.microsoft.com/office/drawing/2014/main" id="{4DE6C231-E187-4047-A4F9-7E1124094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165100"/>
            <a:ext cx="1816100" cy="165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AEB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Text 11">
            <a:extLst xmlns:a="http://schemas.openxmlformats.org/drawingml/2006/main">
              <a:ext uri="{FF2B5EF4-FFF2-40B4-BE49-F238E27FC236}">
                <a16:creationId xmlns:a16="http://schemas.microsoft.com/office/drawing/2014/main" id="{56BB25F8-F3FC-47CF-907B-306460477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596900"/>
            <a:ext cx="181610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44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/>
            </a:r>
            <a:endParaRPr sz="4400"/>
          </a:p>
        </p:txBody>
      </p:sp>
      <p:sp>
        <p:nvSpPr>
          <p:cNvPr id="20" name="Text 12">
            <a:extLst xmlns:a="http://schemas.openxmlformats.org/drawingml/2006/main">
              <a:ext uri="{FF2B5EF4-FFF2-40B4-BE49-F238E27FC236}">
                <a16:creationId xmlns:a16="http://schemas.microsoft.com/office/drawing/2014/main" id="{79514B53-2817-48EA-8172-6E4CB54CE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1524000"/>
            <a:ext cx="1816100" cy="254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0B2D49"/>
                </a:solidFill>
                <a:latin typeface="Arial"/>
                <a:ea typeface="Arial"/>
                <a:cs typeface="Arial"/>
              </a:rPr>
              <a:t/>
            </a:r>
            <a:endParaRPr sz="1000"/>
          </a:p>
        </p:txBody>
      </p:sp>
      <p:sp>
        <p:nvSpPr>
          <p:cNvPr id="21" name="Text 13">
            <a:extLst xmlns:a="http://schemas.openxmlformats.org/drawingml/2006/main">
              <a:ext uri="{FF2B5EF4-FFF2-40B4-BE49-F238E27FC236}">
                <a16:creationId xmlns:a16="http://schemas.microsoft.com/office/drawing/2014/main" id="{4676BB4B-637E-492D-9D58-DE86F2AE5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6921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200"/>
          </a:p>
        </p:txBody>
      </p:sp>
      <p:sp>
        <p:nvSpPr>
          <p:cNvPr id="22" name="Text 14">
            <a:extLst xmlns:a="http://schemas.openxmlformats.org/drawingml/2006/main">
              <a:ext uri="{FF2B5EF4-FFF2-40B4-BE49-F238E27FC236}">
                <a16:creationId xmlns:a16="http://schemas.microsoft.com/office/drawing/2014/main" id="{FE2BFFE7-EE6C-4D70-903D-8B1403494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558800"/>
            <a:ext cx="7340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3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Colin J. Wexford, MD, PhD</a:t>
            </a:r>
            <a:endParaRPr sz="3000"/>
          </a:p>
        </p:txBody>
      </p:sp>
      <p:sp>
        <p:nvSpPr>
          <p:cNvPr id="23" name="Text 15">
            <a:extLst xmlns:a="http://schemas.openxmlformats.org/drawingml/2006/main">
              <a:ext uri="{FF2B5EF4-FFF2-40B4-BE49-F238E27FC236}">
                <a16:creationId xmlns:a16="http://schemas.microsoft.com/office/drawing/2014/main" id="{CEF18A85-38D3-468C-855E-1A49055D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257300"/>
            <a:ext cx="73406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>
                <a:solidFill>
                  <a:srgbClr val="A5D6ED"/>
                </a:solidFill>
                <a:latin typeface="Arial"/>
                <a:ea typeface="Arial"/>
                <a:cs typeface="Arial"/>
              </a:rPr>
              <a:t>Thoracic Medical Oncologist</a:t>
            </a:r>
            <a:endParaRPr sz="1500"/>
          </a:p>
        </p:txBody>
      </p:sp>
      <p:sp>
        <p:nvSpPr>
          <p:cNvPr id="24" name="Text 16">
            <a:extLst xmlns:a="http://schemas.openxmlformats.org/drawingml/2006/main">
              <a:ext uri="{FF2B5EF4-FFF2-40B4-BE49-F238E27FC236}">
                <a16:creationId xmlns:a16="http://schemas.microsoft.com/office/drawing/2014/main" id="{46732027-69B6-4F82-98BC-579BC05A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1625600"/>
            <a:ext cx="7340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FFFF"/>
                </a:solidFill>
                <a:latin typeface="Arial"/>
                <a:ea typeface="Arial"/>
                <a:cs typeface="Arial"/>
              </a:rPr>
              <a:t>Memorial Sloan Kettering Cancer Center | New York, NY</a:t>
            </a:r>
            <a:endParaRPr sz="1200"/>
          </a:p>
        </p:txBody>
      </p:sp>
      <p:sp>
        <p:nvSpPr>
          <p:cNvPr id="25" name="Text 17">
            <a:extLst xmlns:a="http://schemas.openxmlformats.org/drawingml/2006/main">
              <a:ext uri="{FF2B5EF4-FFF2-40B4-BE49-F238E27FC236}">
                <a16:creationId xmlns:a16="http://schemas.microsoft.com/office/drawing/2014/main" id="{2DD60105-685B-4DB1-9498-E9CAAEDC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9000" y="596900"/>
            <a:ext cx="13462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PROJECT FIT</a:t>
            </a:r>
            <a:endParaRPr sz="1000"/>
          </a:p>
        </p:txBody>
      </p:sp>
      <p:sp>
        <p:nvSpPr>
          <p:cNvPr id="26" name="Text 18">
            <a:extLst xmlns:a="http://schemas.openxmlformats.org/drawingml/2006/main">
              <a:ext uri="{FF2B5EF4-FFF2-40B4-BE49-F238E27FC236}">
                <a16:creationId xmlns:a16="http://schemas.microsoft.com/office/drawing/2014/main" id="{3B4229B4-AACB-4DB5-939E-B5EC78420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889000"/>
            <a:ext cx="1219200" cy="57835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34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39.6</a:t>
            </a:r>
            <a:endParaRPr sz="3450"/>
          </a:p>
        </p:txBody>
      </p:sp>
      <p:sp>
        <p:nvSpPr>
          <p:cNvPr id="27" name="Text 19">
            <a:extLst xmlns:a="http://schemas.openxmlformats.org/drawingml/2006/main">
              <a:ext uri="{FF2B5EF4-FFF2-40B4-BE49-F238E27FC236}">
                <a16:creationId xmlns:a16="http://schemas.microsoft.com/office/drawing/2014/main" id="{675D960A-8BC3-42D2-A71A-0C32028F2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155700"/>
            <a:ext cx="4826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 b="1">
                <a:solidFill>
                  <a:srgbClr val="65E4E0"/>
                </a:solidFill>
                <a:latin typeface="Arial"/>
                <a:ea typeface="Arial"/>
                <a:cs typeface="Arial"/>
              </a:rPr>
              <a:t>/100</a:t>
            </a:r>
            <a:endParaRPr sz="1350"/>
          </a:p>
        </p:txBody>
      </p:sp>
      <p:sp>
        <p:nvSpPr>
          <p:cNvPr id="28" name="Text 20">
            <a:extLst xmlns:a="http://schemas.openxmlformats.org/drawingml/2006/main">
              <a:ext uri="{FF2B5EF4-FFF2-40B4-BE49-F238E27FC236}">
                <a16:creationId xmlns:a16="http://schemas.microsoft.com/office/drawing/2014/main" id="{93B561F2-C624-4963-8E59-C1EFC6E9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1511300"/>
            <a:ext cx="1701800" cy="167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1000">
                <a:solidFill>
                  <a:srgbClr val="FFFFFF"/>
                </a:solidFill>
                <a:latin typeface="Arial"/>
                <a:ea typeface="Arial"/>
                <a:cs typeface="Arial"/>
              </a:rPr>
              <a:t>Documented alignment</a:t>
            </a:r>
            <a:endParaRPr sz="1000"/>
          </a:p>
        </p:txBody>
      </p:sp>
      <p:sp>
        <p:nvSpPr>
          <p:cNvPr id="29" name="Text 21">
            <a:extLst xmlns:a="http://schemas.openxmlformats.org/drawingml/2006/main">
              <a:ext uri="{FF2B5EF4-FFF2-40B4-BE49-F238E27FC236}">
                <a16:creationId xmlns:a16="http://schemas.microsoft.com/office/drawing/2014/main" id="{3C2EA4FE-A21F-423B-8CF0-D4139E04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35200"/>
            <a:ext cx="5969000" cy="3520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1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Why this KOL fits</a:t>
            </a:r>
            <a:endParaRPr sz="2100"/>
          </a:p>
        </p:txBody>
      </p:sp>
      <p:sp>
        <p:nvSpPr>
          <p:cNvPr id="30" name="Text 22">
            <a:extLst xmlns:a="http://schemas.openxmlformats.org/drawingml/2006/main">
              <a:ext uri="{FF2B5EF4-FFF2-40B4-BE49-F238E27FC236}">
                <a16:creationId xmlns:a16="http://schemas.microsoft.com/office/drawing/2014/main" id="{DBD43D83-4E1B-4FA5-9334-FD899E44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28900"/>
            <a:ext cx="5969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Expertise in or EML4-ALK mutant non-small cell lung cancer). and The </a:t>
            </a:r>
            <a:endParaRPr sz="1200"/>
          </a:p>
        </p:txBody>
      </p:sp>
      <p:sp>
        <p:nvSpPr>
          <p:cNvPr id="31" name="Text 23">
            <a:extLst xmlns:a="http://schemas.openxmlformats.org/drawingml/2006/main">
              <a:ext uri="{FF2B5EF4-FFF2-40B4-BE49-F238E27FC236}">
                <a16:creationId xmlns:a16="http://schemas.microsoft.com/office/drawing/2014/main" id="{F3017007-A133-4ED7-9433-00E3D184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30068"/>
            <a:ext cx="5969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treatment of patients with thymic tumors as well as non-small cell lung cancer </a:t>
            </a:r>
            <a:endParaRPr sz="1200"/>
          </a:p>
        </p:txBody>
      </p:sp>
      <p:sp>
        <p:nvSpPr>
          <p:cNvPr id="32" name="Text 24">
            <a:extLst xmlns:a="http://schemas.openxmlformats.org/drawingml/2006/main">
              <a:ext uri="{FF2B5EF4-FFF2-40B4-BE49-F238E27FC236}">
                <a16:creationId xmlns:a16="http://schemas.microsoft.com/office/drawing/2014/main" id="{487C90E4-54C5-4D9E-ABDA-EF42C003E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031236"/>
            <a:ext cx="5969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with specific mutations (EGFR is relevant to this advisory board brief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93cd4962319741e3"/>
              </a:rPr>
              <a:t> [101]</a:t>
            </a:r>
            <a:endParaRPr sz="1200"/>
          </a:p>
        </p:txBody>
      </p:sp>
      <p:sp>
        <p:nvSpPr>
          <p:cNvPr id="33" name="Text 25">
            <a:extLst xmlns:a="http://schemas.openxmlformats.org/drawingml/2006/main">
              <a:ext uri="{FF2B5EF4-FFF2-40B4-BE49-F238E27FC236}">
                <a16:creationId xmlns:a16="http://schemas.microsoft.com/office/drawing/2014/main" id="{5EE88126-E866-4271-92D8-794B39A6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4544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experience</a:t>
            </a:r>
            <a:endParaRPr sz="2000"/>
          </a:p>
        </p:txBody>
      </p:sp>
      <p:sp>
        <p:nvSpPr>
          <p:cNvPr id="34" name="Text 26">
            <a:extLst xmlns:a="http://schemas.openxmlformats.org/drawingml/2006/main">
              <a:ext uri="{FF2B5EF4-FFF2-40B4-BE49-F238E27FC236}">
                <a16:creationId xmlns:a16="http://schemas.microsoft.com/office/drawing/2014/main" id="{F968264A-0901-43B3-92E8-60D2703B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3848100"/>
            <a:ext cx="1397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00"/>
          </a:p>
        </p:txBody>
      </p:sp>
      <p:sp>
        <p:nvSpPr>
          <p:cNvPr id="35" name="Text 27">
            <a:extLst xmlns:a="http://schemas.openxmlformats.org/drawingml/2006/main">
              <a:ext uri="{FF2B5EF4-FFF2-40B4-BE49-F238E27FC236}">
                <a16:creationId xmlns:a16="http://schemas.microsoft.com/office/drawing/2014/main" id="{AF7892EE-16F4-40D3-9E29-85553F115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3848100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Colin J. Wexford is a board-certified medical oncologist who specializes in </a:t>
            </a:r>
            <a:endParaRPr sz="1300"/>
          </a:p>
        </p:txBody>
      </p:sp>
      <p:sp>
        <p:nvSpPr>
          <p:cNvPr id="36" name="Text 28">
            <a:extLst xmlns:a="http://schemas.openxmlformats.org/drawingml/2006/main">
              <a:ext uri="{FF2B5EF4-FFF2-40B4-BE49-F238E27FC236}">
                <a16:creationId xmlns:a16="http://schemas.microsoft.com/office/drawing/2014/main" id="{3C1FCA38-D699-4376-A7BD-917B4AA33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4066032"/>
            <a:ext cx="6096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>
                <a:solidFill>
                  <a:srgbClr val="0B2D49"/>
                </a:solidFill>
                <a:latin typeface="Arial"/>
                <a:ea typeface="Arial"/>
                <a:cs typeface="Arial"/>
              </a:rPr>
              <a:t>treating patients with lung cancer and thymic tumors</a:t>
            </a:r>
            <a:r>
              <a:rPr sz="13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5f8beb46d3ad4abe"/>
              </a:rPr>
              <a:t> [101]</a:t>
            </a:r>
            <a:endParaRPr sz="1300"/>
          </a:p>
        </p:txBody>
      </p:sp>
      <p:sp>
        <p:nvSpPr>
          <p:cNvPr id="37" name="Text 29">
            <a:extLst xmlns:a="http://schemas.openxmlformats.org/drawingml/2006/main">
              <a:ext uri="{FF2B5EF4-FFF2-40B4-BE49-F238E27FC236}">
                <a16:creationId xmlns:a16="http://schemas.microsoft.com/office/drawing/2014/main" id="{4736C3E3-388B-4FF1-9719-322ACC171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080000"/>
            <a:ext cx="62865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Research</a:t>
            </a:r>
            <a:endParaRPr sz="2000"/>
          </a:p>
        </p:txBody>
      </p:sp>
      <p:sp>
        <p:nvSpPr>
          <p:cNvPr id="38" name="Text 30">
            <a:extLst xmlns:a="http://schemas.openxmlformats.org/drawingml/2006/main">
              <a:ext uri="{FF2B5EF4-FFF2-40B4-BE49-F238E27FC236}">
                <a16:creationId xmlns:a16="http://schemas.microsoft.com/office/drawing/2014/main" id="{AF6B8D6C-799A-4D52-93F5-E7C17DE8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3800" y="5473700"/>
            <a:ext cx="1397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050"/>
          </a:p>
        </p:txBody>
      </p:sp>
      <p:sp>
        <p:nvSpPr>
          <p:cNvPr id="39" name="Text 31">
            <a:extLst xmlns:a="http://schemas.openxmlformats.org/drawingml/2006/main">
              <a:ext uri="{FF2B5EF4-FFF2-40B4-BE49-F238E27FC236}">
                <a16:creationId xmlns:a16="http://schemas.microsoft.com/office/drawing/2014/main" id="{4BD8E0EE-57AF-4B0F-B85C-1AB658778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4300" y="5473700"/>
            <a:ext cx="6096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0B2D49"/>
                </a:solidFill>
                <a:latin typeface="Arial"/>
                <a:ea typeface="Arial"/>
                <a:cs typeface="Arial"/>
              </a:rPr>
              <a:t>Publications found: 0</a:t>
            </a:r>
            <a:endParaRPr sz="1050"/>
          </a:p>
        </p:txBody>
      </p:sp>
      <p:sp>
        <p:nvSpPr>
          <p:cNvPr id="40" name="Text 32">
            <a:extLst xmlns:a="http://schemas.openxmlformats.org/drawingml/2006/main">
              <a:ext uri="{FF2B5EF4-FFF2-40B4-BE49-F238E27FC236}">
                <a16:creationId xmlns:a16="http://schemas.microsoft.com/office/drawing/2014/main" id="{B944A9E6-ACE8-4FE4-A456-2F49BC30F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2733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focus</a:t>
            </a:r>
            <a:endParaRPr sz="2000"/>
          </a:p>
        </p:txBody>
      </p:sp>
      <p:sp>
        <p:nvSpPr>
          <p:cNvPr id="41" name="Text 33">
            <a:extLst xmlns:a="http://schemas.openxmlformats.org/drawingml/2006/main">
              <a:ext uri="{FF2B5EF4-FFF2-40B4-BE49-F238E27FC236}">
                <a16:creationId xmlns:a16="http://schemas.microsoft.com/office/drawing/2014/main" id="{85483282-4AE5-4001-A163-7DA557C16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2667000"/>
            <a:ext cx="1397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350"/>
          </a:p>
        </p:txBody>
      </p:sp>
      <p:sp>
        <p:nvSpPr>
          <p:cNvPr id="42" name="Text 34">
            <a:extLst xmlns:a="http://schemas.openxmlformats.org/drawingml/2006/main">
              <a:ext uri="{FF2B5EF4-FFF2-40B4-BE49-F238E27FC236}">
                <a16:creationId xmlns:a16="http://schemas.microsoft.com/office/drawing/2014/main" id="{924AE95C-1B99-41AF-9E6D-6815119BB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2667000"/>
            <a:ext cx="2971800" cy="2263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50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trials</a:t>
            </a:r>
            <a:r>
              <a:rPr sz="13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bd841095ba4d4178"/>
              </a:rPr>
              <a:t> [101]</a:t>
            </a:r>
            <a:endParaRPr sz="1350"/>
          </a:p>
        </p:txBody>
      </p:sp>
      <p:sp>
        <p:nvSpPr>
          <p:cNvPr id="43" name="Text 35">
            <a:extLst xmlns:a="http://schemas.openxmlformats.org/drawingml/2006/main">
              <a:ext uri="{FF2B5EF4-FFF2-40B4-BE49-F238E27FC236}">
                <a16:creationId xmlns:a16="http://schemas.microsoft.com/office/drawing/2014/main" id="{57903194-DCAA-4B5D-AA71-74114AAFB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0005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societies</a:t>
            </a:r>
            <a:endParaRPr sz="2000"/>
          </a:p>
        </p:txBody>
      </p:sp>
      <p:sp>
        <p:nvSpPr>
          <p:cNvPr id="44" name="Text 36">
            <a:extLst xmlns:a="http://schemas.openxmlformats.org/drawingml/2006/main">
              <a:ext uri="{FF2B5EF4-FFF2-40B4-BE49-F238E27FC236}">
                <a16:creationId xmlns:a16="http://schemas.microsoft.com/office/drawing/2014/main" id="{D5D54629-5E31-4CC0-A700-6AF52CA9A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4394200"/>
            <a:ext cx="1397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50"/>
          </a:p>
        </p:txBody>
      </p:sp>
      <p:sp>
        <p:nvSpPr>
          <p:cNvPr id="45" name="Text 37">
            <a:extLst xmlns:a="http://schemas.openxmlformats.org/drawingml/2006/main">
              <a:ext uri="{FF2B5EF4-FFF2-40B4-BE49-F238E27FC236}">
                <a16:creationId xmlns:a16="http://schemas.microsoft.com/office/drawing/2014/main" id="{0276BF24-A03B-4EBA-86FE-A2172A8A0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4394200"/>
            <a:ext cx="29718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 society affiliations found</a:t>
            </a:r>
            <a:endParaRPr sz="1250"/>
          </a:p>
        </p:txBody>
      </p:sp>
      <p:sp>
        <p:nvSpPr>
          <p:cNvPr id="46" name="Text 38">
            <a:extLst xmlns:a="http://schemas.openxmlformats.org/drawingml/2006/main">
              <a:ext uri="{FF2B5EF4-FFF2-40B4-BE49-F238E27FC236}">
                <a16:creationId xmlns:a16="http://schemas.microsoft.com/office/drawing/2014/main" id="{9B403B84-63F2-4F4C-A621-723A7EAE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359400"/>
            <a:ext cx="31623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0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Congress activity</a:t>
            </a:r>
            <a:endParaRPr sz="2000"/>
          </a:p>
        </p:txBody>
      </p:sp>
      <p:sp>
        <p:nvSpPr>
          <p:cNvPr id="47" name="Text 39">
            <a:extLst xmlns:a="http://schemas.openxmlformats.org/drawingml/2006/main">
              <a:ext uri="{FF2B5EF4-FFF2-40B4-BE49-F238E27FC236}">
                <a16:creationId xmlns:a16="http://schemas.microsoft.com/office/drawing/2014/main" id="{64F91506-1291-40BE-853D-312A92858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0300" y="5753100"/>
            <a:ext cx="139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FF715C"/>
                </a:solidFill>
                <a:latin typeface="Arial"/>
                <a:ea typeface="Arial"/>
                <a:cs typeface="Arial"/>
              </a:rPr>
              <a:t>•</a:t>
            </a:r>
            <a:endParaRPr sz="1200"/>
          </a:p>
        </p:txBody>
      </p:sp>
      <p:sp>
        <p:nvSpPr>
          <p:cNvPr id="48" name="Text 40">
            <a:extLst xmlns:a="http://schemas.openxmlformats.org/drawingml/2006/main">
              <a:ext uri="{FF2B5EF4-FFF2-40B4-BE49-F238E27FC236}">
                <a16:creationId xmlns:a16="http://schemas.microsoft.com/office/drawing/2014/main" id="{0A68986A-CBC7-4109-8977-59D7DD3D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0800" y="5753100"/>
            <a:ext cx="29718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Activities found: 0</a:t>
            </a:r>
            <a:endParaRPr sz="1200"/>
          </a:p>
        </p:txBody>
      </p:sp>
      <p:sp>
        <p:nvSpPr>
          <p:cNvPr id="49" name="Text 41">
            <a:extLst xmlns:a="http://schemas.openxmlformats.org/drawingml/2006/main">
              <a:ext uri="{FF2B5EF4-FFF2-40B4-BE49-F238E27FC236}">
                <a16:creationId xmlns:a16="http://schemas.microsoft.com/office/drawing/2014/main" id="{5AC24DCF-0DA0-42B4-9A51-17A744254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248400"/>
            <a:ext cx="113157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Sources </a:t>
            </a:r>
            <a:r>
              <a:rPr sz="8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a5a31db3f9724c57"/>
              </a:rPr>
              <a:t>[101] mskcc.org </a:t>
            </a:r>
            <a:endParaRPr sz="850"/>
          </a:p>
        </p:txBody>
      </p:sp>
      <p:sp>
        <p:nvSpPr>
          <p:cNvPr id="50" name="Text 42">
            <a:extLst xmlns:a="http://schemas.openxmlformats.org/drawingml/2006/main">
              <a:ext uri="{FF2B5EF4-FFF2-40B4-BE49-F238E27FC236}">
                <a16:creationId xmlns:a16="http://schemas.microsoft.com/office/drawing/2014/main" id="{C961EC2E-684F-47D8-B65A-5E4D9270C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477000"/>
            <a:ext cx="5080000" cy="1424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850">
                <a:solidFill>
                  <a:srgbClr val="52677C"/>
                </a:solidFill>
                <a:latin typeface="Arial"/>
                <a:ea typeface="Arial"/>
                <a:cs typeface="Arial"/>
              </a:rPr>
              <a:t>Full references in appendix</a:t>
            </a:r>
            <a:endParaRPr sz="850"/>
          </a:p>
        </p:txBody>
      </p:sp>
      <p:sp>
        <p:nvSpPr>
          <p:cNvPr id="51" name="Text 43">
            <a:extLst xmlns:a="http://schemas.openxmlformats.org/drawingml/2006/main">
              <a:ext uri="{FF2B5EF4-FFF2-40B4-BE49-F238E27FC236}">
                <a16:creationId xmlns:a16="http://schemas.microsoft.com/office/drawing/2014/main" id="{D810413B-56FC-4300-9B4C-746335C31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52" name="Text 44">
            <a:extLst xmlns:a="http://schemas.openxmlformats.org/drawingml/2006/main">
              <a:ext uri="{FF2B5EF4-FFF2-40B4-BE49-F238E27FC236}">
                <a16:creationId xmlns:a16="http://schemas.microsoft.com/office/drawing/2014/main" id="{05E4EC9A-9FC4-4348-BBEE-E440ECA3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31 / 50</a:t>
            </a:r>
            <a:endParaRPr sz="900"/>
          </a:p>
        </p:txBody>
      </p:sp>
      <p:pic>
        <p:nvPicPr>
          <p:cNvPr id="112" name="Picture 5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1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60032" y="165068"/>
            <a:ext cx="1816132" cy="1650968"/>
          </a:xfrm>
          <a:prstGeom xmlns:a="http://schemas.openxmlformats.org/drawingml/2006/main" prst="rect">
            <a:avLst/>
          </a:prstGeom>
        </p:spPr>
      </p:pic>
      <p:sp>
        <p:nvSpPr>
          <p:cNvPr id="60" name="Portrait disclosure">
            <a:extLst xmlns:a="http://schemas.openxmlformats.org/drawingml/2006/main">
              <a:ext uri="{FF2B5EF4-FFF2-40B4-BE49-F238E27FC236}">
                <a16:creationId xmlns:a16="http://schemas.microsoft.com/office/drawing/2014/main" id="{7D3B8C8A-2F8D-4B13-B02C-01D0E4121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32" y="1833563"/>
            <a:ext cx="1816132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750">
                <a:solidFill>
                  <a:srgbClr val="B8D6E5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B8D6E5"/>
                </a:solidFill>
                <a:latin typeface="Arial"/>
                <a:ea typeface="Arial"/>
                <a:cs typeface="Arial"/>
              </a:rPr>
              <a:t>AI-generated illustration</a:t>
            </a:r>
          </a:p>
        </p:txBody>
      </p:sp>
    </p:spTree>
    <p:extLst>
      <p:ext uri="{BB962C8B-B14F-4D97-AF65-F5344CB8AC3E}">
        <p14:creationId xmlns:p14="http://schemas.microsoft.com/office/powerpoint/2010/main" val="144557236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F259951-1D18-4C2E-BCA0-794775B1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2A175D0-6F17-4E1C-A207-28A5D3D6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A034E2FB-A773-4627-88B8-308AF915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92546575-72E2-4386-B2A7-9CF79C171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54200"/>
            <a:ext cx="11328400" cy="7239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EA8A50CF-31C6-4DF8-9AED-73A6682B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179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B0EDDF8-6E8F-4A93-A7A6-98E1B6E4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307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369C7199-EC90-4BB1-9FCB-BA68B6F69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435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5700548E-662F-4548-96CC-10B831C6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9563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C8350B3-857F-4031-8223-FED42EA37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3F1E2CF0-AAD2-4344-80CB-D8954B96D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C988367-EF64-4A04-8D45-DF3C23209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E504F9F4-1686-406D-93DA-07F9E5C0D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Colin J. Wexford: Project fit</a:t>
            </a:r>
            <a:endParaRPr sz="2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EF7CB2D-9500-4AE3-BEBF-92C311019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1993900"/>
            <a:ext cx="82169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50">
                <a:solidFill>
                  <a:srgbClr val="0B2D49"/>
                </a:solidFill>
                <a:latin typeface="Arial"/>
                <a:ea typeface="Arial"/>
                <a:cs typeface="Arial"/>
              </a:rPr>
              <a:t>Each category adds points to the total. More points mean a closer match to this project's needs.</a:t>
            </a:r>
            <a:endParaRPr sz="12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B224863-68B6-43C0-ACBB-4D338E12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5600" y="1968500"/>
            <a:ext cx="23368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39.6 / 100</a:t>
            </a:r>
            <a:endParaRPr sz="2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291DACD-E92D-4B2B-920E-A46FF4F5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40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 to the brief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267F7E4-E434-4A2B-A056-A0A5526D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7940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How closely the profile matches the topics and requirements in your </a:t>
            </a:r>
            <a:endParaRPr sz="11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9219478-801D-46B2-8CEC-EA980889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2986786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brief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1e069ffa586b4369"/>
              </a:rPr>
              <a:t> [101]</a:t>
            </a:r>
            <a:endParaRPr sz="11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F5289AC-13C7-4D78-9165-C1E92284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27940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35 / 35 points</a:t>
            </a:r>
            <a:endParaRPr sz="17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523809D-9143-4C46-BAC1-48376EE8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1369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35% of total</a:t>
            </a:r>
            <a:endParaRPr sz="10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E70A241A-C45C-4C91-900D-897D8854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6068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experience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FB49333-8BDD-4EE1-A093-A3C370D1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36068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 evidence found</a:t>
            </a:r>
            <a:endParaRPr sz="11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D8DC092A-8636-4273-96C8-4B050C97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6068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0 / 25 points</a:t>
            </a:r>
            <a:endParaRPr sz="17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B9605038-14AA-4D6B-9132-C0506BF61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39497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25% of total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476297AF-0424-41A9-81AA-4D00F7FAB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4196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Supporting information</a:t>
            </a:r>
            <a:endParaRPr sz="15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1075758-2CF4-4361-96FA-3185D8686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44196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2 matched records backed by 1 linked sources</a:t>
            </a:r>
            <a:r>
              <a:rPr sz="115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d42f79c2849c4f3c"/>
              </a:rPr>
              <a:t> [101]</a:t>
            </a:r>
            <a:endParaRPr sz="11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78C3CE08-BEF3-4EEA-903A-881F2AA73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4196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4.6 / 20 points</a:t>
            </a:r>
            <a:endParaRPr sz="1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1FB3504-8E45-4868-85DF-9342D7CD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47625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97E3AFBF-D7C1-4874-BE10-A8B699BA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3240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Speaking and professional </a:t>
            </a:r>
            <a:endParaRPr sz="15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D0CD3A6C-A5E6-4607-99AA-66B1297AB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483860"/>
            <a:ext cx="3187700" cy="2514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5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activity</a:t>
            </a:r>
            <a:endParaRPr sz="15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6810CC23-2804-4D4A-8087-7B756606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9700" y="5232400"/>
            <a:ext cx="4978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No evidence found</a:t>
            </a:r>
            <a:endParaRPr sz="11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12EF3AD3-A603-4080-AAC6-2BEBD7140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232400"/>
            <a:ext cx="24130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0 / 20 points</a:t>
            </a:r>
            <a:endParaRPr sz="17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60407303-6CA1-42BF-AD8C-5F853D98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4800" y="5575300"/>
            <a:ext cx="2413000" cy="1760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050">
                <a:solidFill>
                  <a:srgbClr val="52677C"/>
                </a:solidFill>
                <a:latin typeface="Arial"/>
                <a:ea typeface="Arial"/>
                <a:cs typeface="Arial"/>
              </a:rPr>
              <a:t>20% of total</a:t>
            </a:r>
            <a:endParaRPr sz="105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40BAF221-D8C8-499B-BA51-E7F4AACAF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969FA125-31B1-4AC5-80E1-F903D4E1C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1CDE13F6-2A34-4EF6-B0EC-92EF8EA0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32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97546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A583F71-4975-4465-AB2D-551D678A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391F992-4C43-43EC-A2F8-682B653AE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B329D70-E262-49AE-9808-22B2C5AF8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EE499ADF-DADA-4E17-94A3-5BC72F0C4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A848B7A7-3719-46C8-A9F7-E1BED176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736E21C4-D778-44ED-A82C-A203A34E4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F65DAEE-2C59-46A1-ADF7-9FB77028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Colin J. Wexford: Supporting evidence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1C25EE3-F851-43F4-BD88-8C1BF5AA6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54737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Professional profile</a:t>
            </a:r>
            <a:r>
              <a:rPr sz="1200" u="sng">
                <a:solidFill>
                  <a:srgbClr val="0B2D49"/>
                </a:solidFill>
                <a:latin typeface="Arial"/>
                <a:ea typeface="Arial"/>
                <a:cs typeface="Arial"/>
                <a:hlinkClick xmlns:r="http://schemas.openxmlformats.org/officeDocument/2006/relationships" r:id="R6385945fd35f415d"/>
              </a:rPr>
              <a:t> [101]</a:t>
            </a:r>
            <a:endParaRPr sz="12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F9AC0FD5-C9B4-4159-94BA-37DAEC9A6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870A2C1-1AE4-470E-A14E-A1473DBF6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C1F9BF6-B789-4D3E-85D0-BECEAA7B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33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94329801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A16C0A1-47E9-422E-AC6D-8E5941C93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6FF0EDC-353E-42F4-ACCE-32C274841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845408D6-0C78-45C7-86AF-7CE775EA4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27B2E686-0043-405A-A5F6-95EDDDB84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C42A6639-55B1-4F2B-BDDF-886B9DF1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F9E3287-8D67-4ACB-908A-5EA8DDF3A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FA8C10A-F677-473E-91E2-5BDBB8777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BB2E1C4-C006-4977-8320-3AEDDFA2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60a183276ca40ee"/>
              </a:rPr>
              <a:t>Source 1: nyulangone.org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69638A2-3A94-4E9C-AD0E-FAEE681F2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c4932e13608461e"/>
              </a:rPr>
              <a:t>Original reference: https://nyulangone.org/doctors/1356638894/adrian-k-vasquez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0B0C0D7-6BE1-4B75-A0D4-695DAE375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1433ef3893f4335"/>
              </a:rPr>
              <a:t>Source 2: Evaluating the efficacy of G12C inhibitors in conjunction with Gamma Knife radiosurgery for KRAS-mutant non-small cell lung cancer brain 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43E382C-5ABB-49C7-B01C-D962FBF28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33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1696e143cca4a20"/>
              </a:rPr>
              <a:t>metastases.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27F6C92-C37C-4741-A578-D72D09935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3857794aa1c4b94"/>
              </a:rPr>
              <a:t>Original reference: https://europepmc.org/article/MED/42098425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03C1B13-5A66-4DEA-A083-CD1606E12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1699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704757d126f49b3"/>
              </a:rPr>
              <a:t>Source 3: SUNRAY-01 trial protocol: an innovative study design of olomorasib and pembrolizumab with or without chemotherapy in KRAS G12C NSCLC.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558A5BD5-8E1F-4015-B6CD-2E62FDAEA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3543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Accessed 2026-10-06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3D983B4-3DD5-4C0A-83CD-B9DC01A7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6276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c5d1b1ec34e41bc"/>
              </a:rPr>
              <a:t>Original reference: https://europepmc.org/article/MED/41940628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9A70FB1-09A5-4B11-B81D-550ACCC4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009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7ea3d0394744c7c"/>
              </a:rPr>
              <a:t>Source 4: 2025 ASCO Annual Meeting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530F67E-A6BA-4096-96C7-C6CFD47C6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1742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9af4a48c15e24cb3"/>
              </a:rPr>
              <a:t>Original reference: https://ascopubs.org/doi/10.1200/JCO.2025.43.16_suppl.8620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7FBE225-FFEE-4EE5-BFFF-B889A211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4475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9d2803303a844837"/>
              </a:rPr>
              <a:t>Source 5: IASLC 2026 World Conference on Lung Cancer (WCLC 2026)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56DED21-B0E3-4D2B-A876-CE7092840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7208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3232834aa634e24"/>
              </a:rPr>
              <a:t>Original reference: https://cor2ed.com/lung-connect/programmes/her2-mutant-nsclc-wclc-2026/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2A7AE5C-14CF-440E-A2AF-DF282BF8A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9941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a91b494091d4cc9"/>
              </a:rPr>
              <a:t>Source 6: Highlights from the American Society of Clinical Oncology (ASCO) 2026 Annual Meeting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CDA6F1D-D701-49F8-BA60-950CCB827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2674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c02debbcc6a4ed2"/>
              </a:rPr>
              <a:t>Original reference: https://www.cancercare.org/services/workshops/11853-highlights-from-the-american-society-of-clinical-oncology-(asco)-2026-annual-meeting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D5F1C02D-D874-4B52-8923-E9304079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5407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790fc6329f548c9"/>
              </a:rPr>
              <a:t>Source 7: Breaking Down Advancements in Prostate Cancer Care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9D9B530-1C46-4730-A7A6-6A6070F80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81406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e5ebfa00b6e4b85"/>
              </a:rPr>
              <a:t>Original reference: https://www.curetoday.com/view/breaking-down-advancements-in-prostate-cancer-care</a:t>
            </a:r>
            <a:endParaRPr sz="11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3FF7C24A-74BB-459C-92F1-46D81872A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8BA5EE1D-E42B-4C7C-86E0-46BEDC746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1BDC5340-8E50-48B7-A6DD-082DF882F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34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80522987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220CD91-2D97-4A3B-A4F7-A48A7CEF1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01DE3DA-5FD2-4EF5-B99F-CD9B9937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B706B928-2CBD-4223-90BF-ADE538DEF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90A94FE3-7F4C-458C-8376-231564327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C29F2538-5E5B-4B4C-9638-7989A064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4BC004C-D4E4-4843-86E0-0C43FA146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63FCB43-D86C-4556-B8C1-A1F48305F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EE4640D-A192-428C-AE67-84C562220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dd4814a73d94a11"/>
              </a:rPr>
              <a:t>Source 8: Pan-tumor activity of olomorasib, a next-generation KRAS G12C inhibitor in KRAS G12C-mutant advanced solid tumors: a first-in-human study.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BC9EC4B1-302B-4744-848B-FE327E437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767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· Accessed 2026-10-06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148E8F1-7D91-4B70-981C-48200CBFB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3500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08197f2d9674c18"/>
              </a:rPr>
              <a:t>Original reference: https://europepmc.org/article/MED/41820335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0A86544B-D12B-4E54-BC66-C074F8B7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33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a76c2695f874147"/>
              </a:rPr>
              <a:t>Source 9: Experts Highlight Notable Advances in Colorectal Cancer at 2025 ESMO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A1B5823-5E8C-4287-85EB-87C613EB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9dee004054444ac"/>
              </a:rPr>
              <a:t>Original reference: https://www.curetoday.com/view/experts-highlight-notable-advances-in-colorectal-cancer-at-2025-esmo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8A796CB-A22D-4695-949E-D514A96C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1699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6287f690db44e1b"/>
              </a:rPr>
              <a:t>Source 10: 2026 ASCO Annual Meeting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3F6CFA5-C873-49C4-9E1C-0815F315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432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bd543ec196e4fde"/>
              </a:rPr>
              <a:t>Original reference: https://physicianfocus.nyulangone.org/wp-content/uploads/2026/05/ASCO-Presentations-5.31.26.pdf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D63F1C9-8415-4DD9-9946-377F6A90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165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50bca762e974c6a"/>
              </a:rPr>
              <a:t>Source 11: First-Line Zongertinib in Advanced HER2-Mutant Non-Small-Cell Lung Cancer.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914D5B7-5198-4268-A8EC-DB5B5101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898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0a1ba26f657401f"/>
              </a:rPr>
              <a:t>Original reference: https://europepmc.org/article/MED/41985129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D15E75C-2359-44BB-8038-D94EC0F6B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2631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bc89f3dcfdb44ee"/>
              </a:rPr>
              <a:t>Source 12: Overall Survival in EGFR-Mutant Advanced NSCLC Treated With First-Line Osimertinib: A Cohort Study Integrating Clinical and Biomarker 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C6982E9-AA3B-4A4B-AB3A-724B071F7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4475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985f51b3274e449f"/>
              </a:rPr>
              <a:t>Data in the United States.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B49C9693-0ECC-4A50-80C0-BE55CB7D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7208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1a540ad3c8247c6"/>
              </a:rPr>
              <a:t>Original reference: https://europepmc.org/article/MED/40320171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6B0B402-29B0-455D-931A-2C377436F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9941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1a952550e2e4455"/>
              </a:rPr>
              <a:t>Source 13: Emerging treatment strategies for HER2-mutant NSCLC: Striving for selectivity, efficacy, and tolerability.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14CC8EED-CC81-4DB4-95B7-7248250C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2674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11df5aab3cd4b95"/>
              </a:rPr>
              <a:t>Original reference: https://europepmc.org/article/MED/41932250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2297D2D-2EA9-4DF3-80AC-A9712DFB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5407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122d0ee8b984296"/>
              </a:rPr>
              <a:t>Source 14: American Society of Clinical Oncology (ASCO)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3529FF4-3499-4863-ABCD-3072BB843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81406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7f39b820bc54e0b"/>
              </a:rPr>
              <a:t>Original reference: https://www.doximity.com/pub/adrian-vasquez-md</a:t>
            </a:r>
            <a:endParaRPr sz="11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FAD883A6-3B58-4F93-9DA5-98B062FB3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A7B25C3E-493A-4D3E-9FEF-E29F40183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D8D49E5D-F12E-44C1-8026-CAEF9558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35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733289080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4726F72-9425-4C87-AFBB-2FB410A6C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322C1A1-145A-4808-9EF6-D46FA9F96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E0392C02-9239-4388-A7A3-4C2DAB57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FCEECC6F-C578-43FD-BD14-7F39916E9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6AF49E44-6DAE-4968-95C6-2953BC66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4C349C3-9758-4036-B6F8-B3094CBB2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16059DE-21F3-44AB-A10A-2D8D5B0D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DC528E2-06D1-48F3-A25E-A092485CD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b09a05c234a4ce9"/>
              </a:rPr>
              <a:t>Source 15: IASLC 2025 World Conference on Lung Cancer (WCLC 2025)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51158F7D-5563-40BB-AB6C-809B0FF3B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dca4819f9d04005"/>
              </a:rPr>
              <a:t>Original reference: https://www.curetoday.com/conference/iaslc-world-conference-on-lung-cancer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B0BCC9A-DAAB-446D-81AF-1AC0386F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95bb002466c44f5"/>
              </a:rPr>
              <a:t>Source 16: Landmark ctDNA molecular response represents an early predictor of immunotherapy outcomes in lung cancer: A clinical validity study.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9783C01-96CD-44F4-92C0-71D4A3AA7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33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Accessed 2026-10-06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78B1F0E-4F1C-4FE2-923A-30D0966E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fbde5e6f38f46b2"/>
              </a:rPr>
              <a:t>Original reference: https://pubmed.ncbi.nlm.nih.gov/42489696/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D8259DA-6901-4DA6-BC65-C3B608A7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1699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cbdf48291374733"/>
              </a:rPr>
              <a:t>Source 17: profiles.hopkinsmedicine.org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2240CBF-2E39-4931-A53F-482B023AA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432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4912e819e6145f4"/>
              </a:rPr>
              <a:t>Original reference: https://profiles.hopkinsmedicine.org/provider/nadia-a-brenner/2701157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C54A49E-1393-40D8-9C37-A796B7FE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165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df76a3e27734b74"/>
              </a:rPr>
              <a:t>Source 18: Osimertinib plus Gefitinib in Patients with EGFR-Mutated Advanced Non-Small Cell Lung Cancer and EGFR (C797X) Mutation Following 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6009829-0296-4761-BEEB-AFA65592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009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b9cef6ba89749a9"/>
              </a:rPr>
              <a:t>First-Line Osimertinib: ORCHARD.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99B3CBF-D740-4AFA-BEED-DF08570C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1742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b3afa46dc6934934"/>
              </a:rPr>
              <a:t>Original reference: https://pubmed.ncbi.nlm.nih.gov/42440354/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5973AAFA-BA2A-456C-AA21-C7C06996F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4475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806c276e8024189"/>
              </a:rPr>
              <a:t>Source 19: 2024 KRAS Kickers Hope Filled Summit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4B31E294-34E3-428B-967E-503DDB160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7208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557fb4ae5a049e0"/>
              </a:rPr>
              <a:t>Original reference: https://www.youtube.com/watch?v=5uKIt-SwfnA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612FC5A9-C3BA-42EC-9A3C-D5578B6C6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9941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68a8791e2254a0d"/>
              </a:rPr>
              <a:t>Source 20: IASLC | ASCO 2025 North America Conference on Lung Cancer (NACLC 2025)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7E91B758-5A9E-4FBA-8FC2-B625D825B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2674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4f160dbec42459f"/>
              </a:rPr>
              <a:t>Original reference: https://www.ilcn.org/looking-ahead-to-the-iaslc-asco-2025-north-america-conference-on-lung-cancer/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AB5B4D13-DD72-4425-A8B5-887A05E1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1DB2157-9C72-466B-B21F-09C47DE2E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254257A-3FF0-48A2-9A2A-4B9FE873B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36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54928877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8307945-0FC3-4C90-A69D-98CD18D2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BEDBC7F-BA95-428D-9A34-6865225A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4A8BD7A8-B016-4E53-B9EA-6B059C07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C34132B6-4EF4-477E-89E1-DFF97FB28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E730F25E-EE85-4638-B6CD-EB370B03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9219CDA-D74A-4572-B169-6659E9EAB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3685FCA-2C6F-4556-B80C-54AA3A6C0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6562291-B94A-455A-AB31-99C1484FC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bc000710d2d4b52"/>
              </a:rPr>
              <a:t>Source 21: Multiple Chapters, One Career: Using Career Development Plans to Find Success and Satisfaction in Academic Oncology Across the Career 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D8A8EDA9-F11E-4C06-94EA-76D32C72E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767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e6ff5baacc24d8f"/>
              </a:rPr>
              <a:t>Spectrum.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4CB7A4BA-B261-42DC-AB69-290FEEF0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3500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e16d425afef46ef"/>
              </a:rPr>
              <a:t>Original reference: https://pubmed.ncbi.nlm.nih.gov/42348812/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9237ACB-8BC8-49BC-A5EB-7B4DD0A73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33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e4250458b444f8b"/>
              </a:rPr>
              <a:t>Source 22: Mastering Fellowship Interview Season: What Programs Value and How Applicants Can Stand Out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9D94D8C-71FA-4871-977E-A24A77B3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93e59282a424f26"/>
              </a:rPr>
              <a:t>Original reference: https://connection.asco.org/do/mastering-fellowship-interview-season-programs-value-and-applicants-can-stand-out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514DF04-C670-48B9-BA9B-53A642D2D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1699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0fe03f82d344f15"/>
              </a:rPr>
              <a:t>Source 23: 2026 UVA Medical Oncology Update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9F202C9-E7DE-4CC7-B93A-80D2F33E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432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2f5a16debf84491"/>
              </a:rPr>
              <a:t>Original reference: https://uva.cloud-cme.com/default.aspx?P=0&amp;EID=31780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7BA9EA6-28F2-480D-805F-261B18C48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165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2ca46906d7c421e"/>
              </a:rPr>
              <a:t>Source 24: Osimertinib plus datopotamab deruxtecan in patients with EGFR-mutated advanced NSCLC after progression on first-line osimertinib: 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846F73B-991B-4257-9649-8C7DED84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009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be7efccb4fe4fec"/>
              </a:rPr>
              <a:t>ORCHARD.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6AAA6646-2E51-40D0-832C-C8E8C5EDF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1742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d84e1b1ecda4b56"/>
              </a:rPr>
              <a:t>Original reference: https://pubmed.ncbi.nlm.nih.gov/41780641/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377A8A71-9E28-41D1-9195-3BA0C4D89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4475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96d248bf87f4d59"/>
              </a:rPr>
              <a:t>Source 25: Educational Priorities in Oncologic Critical Care: A Modified Delphi Study.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41406D7-2F40-4518-AD26-EF88E988B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7208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9c875f728594c24"/>
              </a:rPr>
              <a:t>Original reference: https://pubmed.ncbi.nlm.nih.gov/42836669/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3823ECEE-8B1B-457A-BD4A-855486C7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9941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00d44c3324b473f"/>
              </a:rPr>
              <a:t>Source 26: Preview: IASLC | ASCO 2025 North American Conference on Lung Cancer (podcast)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1C786E9-7206-418B-9A06-1311C55E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2674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b4ec6468253a4e85"/>
              </a:rPr>
              <a:t>Original reference: https://education.iaslc.org/Listing/Preview-IASLC-ASCO-2025-North-American-Conference-on-Lung-Cancer-15625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F86EE2A-3FD4-43B4-82E5-ED7674A5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5407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2d5492dc51e4e64"/>
              </a:rPr>
              <a:t>Source 27: IASLC North America Conference on Lung Cancer 2026 (NACLC 2026)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F195648F-2AA8-47B7-8261-8EAF0E883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81406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a2d566c458644f8"/>
              </a:rPr>
              <a:t>Original reference: https://conferences.iaslc.org/e/naclc</a:t>
            </a:r>
            <a:endParaRPr sz="11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C8721A6E-FAC8-4FB2-B155-AB98F1D4B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CE3617FB-A8D3-4423-8200-6EC9CCB1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B8773FB-2344-4B59-A165-30EB50FE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37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79346733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39E596D-7102-4C6A-AC23-714D5C2FA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5FA4EF9-EDAC-403C-AA86-0F25F709F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F46FA7DA-0FBA-4616-8589-B42B8E5E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45352CB-3DCC-42DF-85D2-447DBDFC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73F6DA70-8D88-4B79-AB42-A90FED93E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7086DB3-6B97-4F3C-BE9D-846CFAE49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27388D1-D0BB-4A21-9B34-342729CF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6372595-89AE-42FE-A3C8-0B9745FFB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7a7f441ca504e06"/>
              </a:rPr>
              <a:t>Source 28: AACR Annual Meeting 2026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FF398523-BE8B-4894-B1A5-EC1A44D0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9aca86a609f48ba"/>
              </a:rPr>
              <a:t>Original reference: https://aacrjournals.org/cancerres/article/86/7_Supplement/110/775848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9D447CA-C98A-42D2-B209-52EC9A99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48dbe358c6940e6"/>
              </a:rPr>
              <a:t>Source 29: Serial Plasma Comprehensive Genomic Profiling Captures Therapy Resistance and Guides Management of Non-Small Cell Lung Cancer.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DBEA714-D400-4F52-86A1-CC35E4A60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33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Accessed 2026-10-06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F9A4456-E9D2-49D3-9891-FB5D32E1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d3edfdaea8848fb"/>
              </a:rPr>
              <a:t>Original reference: https://pubmed.ncbi.nlm.nih.gov/42001597/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A9C39872-E5C7-4849-9C15-803047D57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1699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b3cc72fb54b48b7"/>
              </a:rPr>
              <a:t>Source 30: 2026 ASCO Annual Meeting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7213808-AB8D-417D-A3BA-BC2F47632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432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3bd29cb34034dd4"/>
              </a:rPr>
              <a:t>Original reference: https://ascopubs.org/doi/10.1200/JCO.2026.44.16_suppl.8517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38AD055-8963-4D14-BBFF-DB5987BA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165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ea446664a97431d"/>
              </a:rPr>
              <a:t>Source 31: profiles.hopkinsmedicine.org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8049022-BF18-4038-B0BB-76B02067C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898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7d90c25b19a4b91"/>
              </a:rPr>
              <a:t>Original reference: https://profiles.hopkinsmedicine.org/provider/marta-c-delaney/2701814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FFDBCC14-5B38-4AB1-845E-C2BFB39F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2631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8dd7544e69e4bd5"/>
              </a:rPr>
              <a:t>Source 32: Comparing Osimertinib-Based Frontline Combination Regimens in EGFR-Mutant NSCLC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46511CF-F08B-4D8F-9616-826CF8A7C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5364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9868dceb29146ce"/>
              </a:rPr>
              <a:t>Original reference: https://www.onclive.com/authors/marta-delaney-md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85271AF-A1CE-482E-A3A0-BECEBF8A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097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04a201b981949d8"/>
              </a:rPr>
              <a:t>Source 33: 2026 ASCO Annual Meeting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3D815F6-37C2-4D77-B96C-F60CB83D9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830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ca384cfeaef4357"/>
              </a:rPr>
              <a:t>Original reference: https://oncodaily.com/voices/lung-cancer-509064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F0F2872A-4441-44C4-8BA0-B6127B5A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3563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505aa2897c34dee"/>
              </a:rPr>
              <a:t>Source 34: First-line Osimertinib for Lung Cancer With Uncommon EGFR Exon 19 Mutations and EGFR Compound Mutations.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67F7F97-B7B2-4F7A-8849-C32BAAF21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6296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521eb93a2964116"/>
              </a:rPr>
              <a:t>Original reference: https://pubmed.ncbi.nlm.nih.gov/38975613/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E6357026-C448-48C4-829F-9F2E6A88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1B2E8314-6D67-4511-9903-DC78DF02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810AB560-63A3-4275-A9E2-5FDD67BFA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38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69864032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12EBB95-C2B5-4339-BA7E-35EB5F54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D00C275A-117F-41C3-A567-BF92A568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34E65BB0-2C0B-436B-9A6A-8D01A2616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428919F-DAB1-4A37-B821-4EE63B72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E2117B01-625B-4E42-9150-84E90A8E5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61B10DE-24E0-49EB-9A0B-E1F07EFC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FBC55BA-850C-4ED9-9553-346A21408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8F80D1D-161E-4FBE-9913-A515D2C94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1e060bfc3244b8b"/>
              </a:rPr>
              <a:t>Source 35: Emergence of Microsatellite Instability in an Oncogene-Driven Non-Small Cell Lung Cancer Harboring a Canonical EGFR Mutation: A 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D72798C9-E806-412A-9341-F6E3ECB8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767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39a5e0d2c964571"/>
              </a:rPr>
              <a:t>Molecular Tumor Board Discussion.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B84E9A7-49A4-4A4A-9FC3-9E38FAD0A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3500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34892c96331482e"/>
              </a:rPr>
              <a:t>Original reference: https://pubmed.ncbi.nlm.nih.gov/42385104/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F4638A4-F37D-4FF8-8ECD-0F5ABF39B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33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f6847014b9b447b"/>
              </a:rPr>
              <a:t>Source 36: Immunotherapy in Action: Multidisciplinary Strategies to Improve Care in Advanced/Metastatic NSCLC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BB57B2F-208B-4A24-9E48-036495E4E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ebac541af58408a"/>
              </a:rPr>
              <a:t>Original reference: https://primeinc.org/faculty-biography/marta-c-delaney-md-4882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8FDFDC4-3C8B-4C0A-889B-CFB35782E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1699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ab324848f8840f4"/>
              </a:rPr>
              <a:t>Source 37: Unveiling the Latest Updates in EGFR-Mutated Advanced NSCLC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3298F5B8-9CB8-43AD-9B74-8CEBD6AB8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432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7e00b63ffe74cda"/>
              </a:rPr>
              <a:t>Original reference: https://www.medscape.org/viewarticle/unveiling-latest-updates-egfr-mutated-advanced-nsclc-2025a1000595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F5FE282-9318-49DC-B798-D1731212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165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53ee2b9707a480e"/>
              </a:rPr>
              <a:t>Source 38: A phase 1 study of the combination of BH3-mimetic, navitoclax, and mTORC1/2 inhibitor, vistusertib, in patients with advanced solid tumors.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A4D4F79-7FD8-4FB1-91CD-5E8029BD5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009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Accessed 2026-10-06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6B092D20-CB8A-464A-BB3F-9D1AF168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1742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a2ba3976bf44666"/>
              </a:rPr>
              <a:t>Original reference: https://pubmed.ncbi.nlm.nih.gov/39998620/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5070EDF-8A4C-4A74-A909-02A2B027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4475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c5f9f9e6a244e1b"/>
              </a:rPr>
              <a:t>Source 39: Real-World Association Between Up-Front Next-Generation Sequencing and Overall Survival in Advanced Non-Small Cell Lung Cancer in the 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9F211CF-ACE8-4E53-8518-9F927E133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6319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90927da35ee4ea9"/>
              </a:rPr>
              <a:t>United States.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2C2B6E4F-4476-42DA-AA32-C7D9A641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9052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430bae385a443b6"/>
              </a:rPr>
              <a:t>Original reference: https://pubmed.ncbi.nlm.nih.gov/42804730/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F0318D05-1800-44DB-B93A-A14B5D8C0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785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7b04623137045d5"/>
              </a:rPr>
              <a:t>Source 40: Future Directions Beyond Osimertinib in EGFR-Mutant NSCLC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677C96E1-146C-4046-AE3F-92A61DA6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518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0bcbde41602416b"/>
              </a:rPr>
              <a:t>Original reference: https://www.onclive.com/view/future-directions-beyond-osimertinib-in-egfr-mutant-nsclc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E8DE1400-223B-4D7C-B6FF-07F9EB69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39100E0D-0AC3-4D3B-B69F-87BBE54B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F08C4B3B-D234-4505-AD4B-4E626FEB2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39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95412109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B713601-5622-46CE-9922-89AD6B9CB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FA341F9-5B18-4B25-A76B-E221D6EF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DB990825-76CF-4199-B516-551BF34E8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F9EB438D-E019-46B2-99BD-3B28E59B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4DB4767C-1770-4F1A-A987-1B80F8719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4257BA2-D6CF-413F-BE05-1D1EBA7F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6800003-C664-44FF-A42E-82096AB26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B69FDA03-ECA0-417C-8F1D-444E2AA5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53f152d1ebd42b6"/>
              </a:rPr>
              <a:t>Source 41: IASLC 2025 World Conference on Lung Cancer (WCLC 2025)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60658846-1583-4994-9961-4B55E1FD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2e5f8cfd2d94642"/>
              </a:rPr>
              <a:t>Original reference: https://ascopost.com/videos/iaslc-wclc-2025/egfr-mutated-nsclc-subcutaneous-amivantamab-plus-lazertinib/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10CB42B9-D1E5-4623-B056-BB2F043F0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8c55dd2d43844c8"/>
              </a:rPr>
              <a:t>Source 42: 2025 American Society of Clinical Oncology (ASCO) Annual Meeting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672ADC3-CDEC-4FED-BD97-B87DC49E4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7122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c4eda787a2341bc"/>
              </a:rPr>
              <a:t>Original reference: 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F0CB23E5-666C-4497-B518-D809B3D1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64aaa0116514f81"/>
              </a:rPr>
              <a:t>https://investors.nuvalent.com/2025-04-23-Nuvalent-to-Present-Trial-in-Progress-Posters-for-the-ALKAZAR-Trial-of-Neladalkib-and-HEROEX-1-Trial-of-NVL-330-at-t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2024C7A-F193-4BCE-A42F-497C03C64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0810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b06b07fc0fb4d8c"/>
              </a:rPr>
              <a:t>he-2025-American-Society-of-Clinical-Oncology-Annual-Meeting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16E38867-C38F-4AF5-A67E-39220014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3543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775e80e2baf40ee"/>
              </a:rPr>
              <a:t>Source 43: First-Line Zongertinib in Advanced HER2-Mutant Non-Small-Cell Lung Cancer.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EAE49BD-21BA-4507-86B8-79DBC41A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6276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c62fe05fd984cf2"/>
              </a:rPr>
              <a:t>Original reference: https://pubmed.ncbi.nlm.nih.gov/41985129/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62C18BE-B3BF-419C-BBD1-169457C39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009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e618e94526f4931"/>
              </a:rPr>
              <a:t>Source 44: Mature Outcomes and Patterns of Failure in the Phase II FLARE-RT Trial of Biological Image-Guided and Risk-Adaptive Chemoradiation for 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67E50FB-4E25-4E28-BA44-EF183F7F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0853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453c9276fa24d3c"/>
              </a:rPr>
              <a:t>Unresectable NSCLC.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ED7CCBC3-0EE6-4C7A-8166-EB6C65102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86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9646428a211c4a9a"/>
              </a:rPr>
              <a:t>Original reference: https://pubmed.ncbi.nlm.nih.gov/42207168/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0A59F46-3FDE-4776-89D9-D0F6ABFF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6319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b92ce56d85134226"/>
              </a:rPr>
              <a:t>Source 45: fredhutch.org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EE70256D-CD8B-4246-ABDB-9BDBF30A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9052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8521934588d4735"/>
              </a:rPr>
              <a:t>Original reference: https://www.fredhutch.org/en/people/b/irene-halvorsen.html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10A73E51-718D-4E85-ACED-D7A85F52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785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e53b214c1174d2d"/>
              </a:rPr>
              <a:t>Source 46: Winter Lung 2026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BBC4FD6-47A3-4606-BDDC-381226F6C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518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3030e220f2c48ce"/>
              </a:rPr>
              <a:t>Original reference: https://registration.gotoper.com/winter-lung-2026/agenda/speakers/3827851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321ECE2-6C56-4B6D-843E-8117A2D74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BB6BB45-F2F5-4E70-9FC9-4FE10A32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E10FD016-2C62-45A0-841E-6D81E241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40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11650113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312A01B-05B3-4225-9F45-5C2553EAC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E597FD1-E367-4F11-8622-EEF224DF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FADDD2AA-8840-483C-8CA7-6126372F5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466CC1CF-B20C-418E-9318-37FD9B132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2B8F9862-FF6D-4E63-BDA4-9F7B291D5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4551B46-1AFF-4557-B847-61BE74D1C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B10B394-63C8-48DB-803F-3B299BFB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2D36487-8971-4429-AF9E-7E088F7FC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9893350333ce49a7"/>
              </a:rPr>
              <a:t>Source 47: BLU-451, a CNS-Active, Potent, and Selective Small-Molecule Inhibitor Against Uncommon EGFR Mutations.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EE53ED3-D5EA-4240-9ACE-91A08FE9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f970f21b45f42f8"/>
              </a:rPr>
              <a:t>Original reference: https://pubmed.ncbi.nlm.nih.gov/42126003/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0C4EEFF6-5CAD-4B74-BDD9-130553209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62617a015744ccf"/>
              </a:rPr>
              <a:t>Source 48: A New Era of Targeted Therapy for Advanced NSCLC: Exploring Future Directions for Bispecific Antibodies and ADCs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C6DD032-27C6-4F21-8723-EDBB1C2A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7122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3e8a44e316e4757"/>
              </a:rPr>
              <a:t>Original reference: 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A8B4F8E-2CB2-4A2F-829B-650DC9B0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97c5b58bd754c10"/>
              </a:rPr>
              <a:t>https://registration.gotoper.com/a-new-era-of-targeted-therapy-for-advanced-nsclc-exploring-future-directions-for-bispecific-antibodies-and-adcs/agenda/speakers/37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1B6D29C-A909-4BC4-A022-8F55F0305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0810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4a73e6d817c4702"/>
              </a:rPr>
              <a:t>62503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5DCCA52F-9D52-4E77-905D-954E6DCE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3543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1af34c465bb44c0"/>
              </a:rPr>
              <a:t>Source 49: Seattle Lung Cancer Conference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E86C0CE1-17E7-40E8-8F3B-7AB6D0B8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6276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7369b624d3248b9"/>
              </a:rPr>
              <a:t>Original reference: https://binaytara.org/news/education/2025-seattle-lung-cancer-conference-highlights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159109A-604C-4DCF-B0BB-6BED0CB1A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009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2716c5ff423496b"/>
              </a:rPr>
              <a:t>Source 50: Landscape of Genomic Mechanisms of Resistance to Selective RET Inhibitors in RET-Altered Solid Tumors: Analysis of the RETgistry Global 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7D7AB47-832D-4986-A17A-364E86841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0853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7e79d18b5ef4876"/>
              </a:rPr>
              <a:t>Consortium.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888167C2-B651-4C7A-BB05-43E6DED43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86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973f872a7bcb471f"/>
              </a:rPr>
              <a:t>Original reference: https://pubmed.ncbi.nlm.nih.gov/41537704/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6F5FC04-D4EF-430F-A7FF-CF56A297A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6319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fd3511f15b64d45"/>
              </a:rPr>
              <a:t>Source 51: Final Efficacy and Safety Data From the Phase I/II ARROW Study of Pralsetinib in Patients With Advanced RET Fusion-Positive Non-Small Cell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3F632D6F-94F8-4270-9969-99AB0AF0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163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6eb5695a6c949d9"/>
              </a:rPr>
              <a:t>Lung Cancer.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677F2D4-80E5-4A02-9694-BAC5A439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896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536588d59414089"/>
              </a:rPr>
              <a:t>Original reference: https://pubmed.ncbi.nlm.nih.gov/41886723/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BD391FBD-937E-43D4-ABC9-888BB18EF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3629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467b6ac915b4175"/>
              </a:rPr>
              <a:t>Source 52: 2026 Lung Cancer Patient Empowerment Webinar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2300897-6D68-429F-9E51-1C7D9B09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63626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4a17dd4fb6f442a"/>
              </a:rPr>
              <a:t>Original reference: https://www.eventbrite.com/e/2026-lung-cancer-patient-empowerment-webinar-tickets-1995038461744</a:t>
            </a:r>
            <a:endParaRPr sz="11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89518266-7460-48E8-B61D-4964548E8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3EBC9D07-107C-4FF1-AE3F-CC76B9C30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360B93A9-F644-430F-84D2-2E053D303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41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52299788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A85DB33-C99F-41A6-AE95-815F96CF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3ADFEBE-C7D4-4D16-84C3-D98362465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2F57C019-147C-4E8A-BD18-446ED0DC6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25CE1746-508E-46FC-9632-B760C9F8B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5EE12E8E-DF6B-4C88-868E-C2CB074A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7067384-A305-4517-89D8-030B89CF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24CB313-9AB4-4B1B-8782-A42824DE4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29931B8-9461-4EE8-879B-C38C5F569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b27e9f0056b4bfd"/>
              </a:rPr>
              <a:t>Source 53: Masters in Thoracic Oncology Summit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175F97C-2977-41AD-A712-1B00CF9E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04145e8fcbe4d62"/>
              </a:rPr>
              <a:t>Original reference: https://www.iaslc.org/sites/default/files/2024-09/2024%20MaTOS%20Agenda%208.23.24lg-cc.pdf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9E2E841-0F6C-4F1F-A624-0942E6ACB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c1265e84c6642ac"/>
              </a:rPr>
              <a:t>Source 54: Repotrectinib in NTRK fusion-positive advanced solid tumors: a phase 1/2 trial.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BC33496-8FC4-4781-9FE4-EB8200260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7122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b9e73c1fd30341d5"/>
              </a:rPr>
              <a:t>Original reference: https://pubmed.ncbi.nlm.nih.gov/41639379/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20C8AAC-E33F-42B2-AF14-9A7921C2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9855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5d4d7777d3b41ad"/>
              </a:rPr>
              <a:t>Source 55: Dr Halvorsen on the Clinical Utility of Zongertinib in Previously Treated HER2-Mutant NSCLC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D58F3AF-54F4-4DD4-B93F-452F3B65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588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e799838b924485a"/>
              </a:rPr>
              <a:t>Original reference: https://www.onclive.com/view/dr-halvorsen-on-the-clinical-utility-of-zongertinib-in-previously-treated-her2-mutant-nsclc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0663422-4F3A-45A5-A8D6-F387E0C7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321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6b59a7d659742e4"/>
              </a:rPr>
              <a:t>Source 56: education.musc.edu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A7E64A1-97E3-42DC-9118-577A4868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8054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adfdabfc2af44a7"/>
              </a:rPr>
              <a:t>Original reference: https://education.musc.edu/muscapps/facultydirectory/Castellan-Roy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54875450-3C37-49B4-AED1-6377C274E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0787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70ebf295d6b4771"/>
              </a:rPr>
              <a:t>Source 57: Evaluation Of An Artificial Intelligence-Generated Brock Score To Determine Malignancy Risk In Screen Detected Nodules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0A871F5-41BA-48C2-BA4F-1F9233E1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2631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2026-10-06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A2BF333-197A-4E04-A6CA-B209EB4C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5364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ae42aee544b44d1"/>
              </a:rPr>
              <a:t>Original reference: https://www.ovid.com/journals/chst/pdf/10.1016/j.chest.2025.07.2676~evaluation-of-an-artificial-intelligence-generated-brock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1B771EA-57E0-4C21-BFCE-BCF5EC764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097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50ba0b0baf34c09"/>
              </a:rPr>
              <a:t>Source 58: Deep Breaths: Updates from CHEST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57CF9B3D-4B43-496C-ADE6-3B797419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830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28056c706b547c7"/>
              </a:rPr>
              <a:t>Original reference: 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5968FB2-DB6B-4739-8ECA-4D53AAAA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2674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7af7fb754004c6a"/>
              </a:rPr>
              <a:t>https://reachmd.com/programs/deep-breaths-updates-chest/understanding-extensive-stage-small-cell-lung-cancer-advancements-and-ongoing-challenges/32973/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C4DCA9D-D90C-437D-84B3-BFB712505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B93AF040-58AF-4B7B-81C7-1EE71F659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16014289-0275-4DA2-90BC-B490953A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42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550518975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F488276-B9AC-4041-A74C-F25878DC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258C1CC-4F90-4BF7-B903-F0784C25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8312EE5-AF30-47BD-8BA8-36D7849B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A50850BE-DEFB-40B5-B889-7FAFCAA2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17138861-CFC2-4C32-A2A0-B20555CDC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7BD36F3E-ECC3-44BB-A717-76BA5C2E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F79CD36-F443-4476-93D7-EFF0F4E65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9DB91B1-0772-4543-A8AA-ED1E176BA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b4b3575279b4164"/>
              </a:rPr>
              <a:t>Source 59: Evaluation of an artificial intelligence generated Brock score to determine malignancy risk of screen-detected pulmonary nodules.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EA22A18-3913-4207-8EFE-4F6DBF27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767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2026-10-06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E973E24-B608-422F-A229-704C32DD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3500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66267af06834284"/>
              </a:rPr>
              <a:t>Original reference: https://pmc.ncbi.nlm.nih.gov/articles/PMC13235500/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D7592B0-BCF5-485E-95D3-C14129665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33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92dd15e76e364761"/>
              </a:rPr>
              <a:t>Source 60: ATS 2024 International Conference - President's Symposium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841CA24-C53A-4F2A-8CF0-1A546C9C2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2f3b7831d164ff8"/>
              </a:rPr>
              <a:t>Original reference: https://www.atsconferencenews.org/presidents-symposium-details-tremendous-progress-bright-future-for-lung-cancer-care/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CADC661-505F-4036-8AB8-7CB08D04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1699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9ba537c7c5a4d80"/>
              </a:rPr>
              <a:t>Source 61: Health Focus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8C45D9B-6283-4634-A728-9E59F9792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432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b0c2178e73ca40d8"/>
              </a:rPr>
              <a:t>Original reference: https://www.southcarolinapublicradio.org/show/health-focus/2026-08-17/research-regarding-advanced-lung-cancer-patients-and-treatment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4519233-A938-4D09-9C59-0A7724831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165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e84844d03944413"/>
              </a:rPr>
              <a:t>Source 62: CHEST Journal Podcast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1314F36-3D50-4E0A-9FF8-49CD5F12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898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600f3deebab4476"/>
              </a:rPr>
              <a:t>Original reference: 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9809345-9431-475A-B1ED-803FD60B2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1742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7ec862f944346c5"/>
              </a:rPr>
              <a:t>https://prodweb02.chestnet.org/guidelines-and-topic-collections/media-galleries/chest-journal-podcast/outcomes-from-more-than-1-million-people-screened-for-lung-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E5F4A24F-05D5-493E-A5FF-47F6ADFE9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86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3e06918b65d4986"/>
              </a:rPr>
              <a:t>cancer-with-low-dose-ct-imaging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36446E20-8D04-450D-AF82-E38789ADE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6319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66efdbfc35c4364"/>
              </a:rPr>
              <a:t>Source 63: A pulmonary inferno: the triad of interstitial abnormalities, emphysema, and lung cancer.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5DD86E80-1DA5-451E-B60E-EAA4EC944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9052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766069c0fad473a"/>
              </a:rPr>
              <a:t>Original reference: https://pmc.ncbi.nlm.nih.gov/articles/PMC13037568/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F55B434-53E8-4ED4-81C3-4C58EBAE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785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e51eab47d4d42d4"/>
              </a:rPr>
              <a:t>Source 64: American Cancer Society National Lung Cancer Roundtable (ACS NLCRT)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DF1883D5-95DA-47BA-BB52-57C624BEC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518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6075bff91ee45de"/>
              </a:rPr>
              <a:t>Original reference: https://nlcrt.org/people/roy-a-castellan-md-ms/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44DFD3D7-84DE-42D3-B602-4136636EC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55FD259A-D5A6-4399-8F88-DD20C5D02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D3877DA-C752-49AE-ACF2-01DDFD4E3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43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121776473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64A64B6-0A8E-41DC-84F6-A337D23A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4B981D8-1A60-4533-8ED9-D06ACA27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819E43C-34C3-4FED-828F-22822894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5A1B3A3-0FA9-4159-A79C-8045F464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F1BE52D4-FDC7-41DF-9BE6-490E7E61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367E84E-864F-442C-8795-DAE7E2E8B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FEE33FA-2F21-4564-BE12-307FAEFB0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E012E98-55CC-4708-A84B-93CB8196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919e5463e734702"/>
              </a:rPr>
              <a:t>Source 65: Biodesix ATS 2026 presentations (ATS 2026 International Conference)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605EC8F8-1D3C-4452-B63C-7B8DA5C97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f865c05266b4691"/>
              </a:rPr>
              <a:t>Original reference: https://investors.biodesix.com/news-releases/news-release-details/biodesix-announces-ats-2026-presentations-providing-real-world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2C258DD-47AA-4031-BF0F-7F5ED333C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3b7a9de391446ea"/>
              </a:rPr>
              <a:t>Source 66: Pulmonary Nodules.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3E08976-AE45-4F4B-99FB-351D69F3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7122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2915099a7414472"/>
              </a:rPr>
              <a:t>Original reference: https://europepmc.org/article/MED/42685318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82DB44FE-DD17-415F-891F-F9B37C10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9855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f01bd22c0e94f24"/>
              </a:rPr>
              <a:t>Source 67: The United States' Early Experience With Lung Cancer Screening-Creation of a National Data Linkage: A Brief Report.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75B9415-58E4-4E50-8A98-30473539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588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b82f84d982847c6"/>
              </a:rPr>
              <a:t>Original reference: https://europepmc.org/article/MED/40420868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0198F78-C7AA-4665-A7C4-A592A45B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321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ce2541696d4486f"/>
              </a:rPr>
              <a:t>Source 68: IASLC 2024 World Conference on Lung Cancer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A0E4FB1-3CFF-4726-9291-0FE95B7A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8054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8e8e8f2fe124cad"/>
              </a:rPr>
              <a:t>Original reference: https://wclc.iaslc.org/archive-wclc-2024/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5701BA6-88EB-49DF-9B6E-273B1823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0787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1d4518abaaa45a5"/>
              </a:rPr>
              <a:t>Source 69: American College of Chest Physicians (CHEST)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89A0A435-35D3-43AE-93A4-DDEDAB9C4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20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65450cb0c7b4d70"/>
              </a:rPr>
              <a:t>Original reference: https://www.accc-cancer.org/authors/castellan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51257F8-72A7-4701-ABA9-B9EFFCECF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6253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e6bbf91655745ee"/>
              </a:rPr>
              <a:t>Source 70: The American Cancer Society National Lung Cancer Roundtable strategic plan: Challenges in clinical guideline recommendations for 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6D66C635-1EDD-4D4A-9878-2B24CB5D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097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f1fe38b3f854d2b"/>
              </a:rPr>
              <a:t>biomarker testing in lung cancer.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9310719-97EF-441D-B28E-4798CEC60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830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6629dcd8de84285"/>
              </a:rPr>
              <a:t>Original reference: https://doi.org/10.1002/cncr.70384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FA541FDE-535D-4030-81C4-9D52689CD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3563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0006210793a4b7b"/>
              </a:rPr>
              <a:t>Source 71: Navigating the Path Ahead: Preparing for Life Beyond IP Fellowship (2026)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F43A838-5039-474E-B610-26AC9A89D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6296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a28e5dbfde046d1"/>
              </a:rPr>
              <a:t>Original reference: https://www.aabronchology.org/navigating-the-path-ahead-preparing-for-life-beyond-ip-fellowship-2026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761F91C5-1ADC-473B-BDD5-8FEFF53D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6EBEBDFC-ABA7-4FBF-BC0B-3F6DAF94F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B0D6F7AD-6CE6-4762-B47D-54DDA24C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44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883113773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33DE2E6-5F5A-4C93-BC3A-2CA8F4001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25EB84E-48EE-4CFE-B7FC-D6590CE64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8020BE21-5C96-4344-9B2F-BDAE4784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A70812F1-B59F-402B-B2B5-3D5C1F3E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249CAC0B-4056-4FDD-BD95-B776CF90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E32FAED-31B9-4077-BDC7-F76CC4F3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CEE27BA-A4E7-456F-833D-980D76FD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E60A46D-7FA9-47E3-A5B6-C68143C9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3860c1fcabe4902"/>
              </a:rPr>
              <a:t>Source 72: uchicagomedicine.org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5185B1C1-C4CF-4D46-8D0C-2A720EE26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64536ac78ad42fa"/>
              </a:rPr>
              <a:t>Original reference: https://www.uchicagomedicine.org/find-a-physician/physician/dorian-petrescu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BD08971-E5FA-4DA4-A055-556E93F4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e6be9dc8d084b64"/>
              </a:rPr>
              <a:t>Source 73: American Association for Bronchology and Interventional Pulmonology (AABIP)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328EC61-1F0D-4CF5-A313-DCF0DCABE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7122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9e372dc5e804bc9"/>
              </a:rPr>
              <a:t>Original reference: https://aabipconference.com/conference-committees/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35650BC-E954-433B-8FAC-A2F80F197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9855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0742734fcb6b44be"/>
              </a:rPr>
              <a:t>Source 74: A Comparative Study of Radiation Exposure in Conventional and Robotic Bronchoscopy.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6DE8980-F55F-43E0-B0D9-5BDDE9DD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588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c4e035073b94a6c"/>
              </a:rPr>
              <a:t>Original reference: https://europepmc.org/article/MED/42392503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10329F3-306C-4080-B806-2BB7B938A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321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b01da27654164756"/>
              </a:rPr>
              <a:t>Source 75: Procedure Patterns and Survival in Advanced Non-Small Cell Lung Cancer With Malignant Airway Obstruction: A Surveillance, Epidemiology, 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6E76F5C-397D-4B2F-B41F-2F2EB0ED4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165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e7d713f8de94060"/>
              </a:rPr>
              <a:t>and End Results Medicare Analysis.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9B472AA-078C-4320-85DC-8EDCB4D8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898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d2fa2a7403c43b4"/>
              </a:rPr>
              <a:t>Original reference: https://europepmc.org/article/MED/40882700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1EBCDAC-498B-43CC-8D4F-4A73EDFD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2631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ec967ee924440b7"/>
              </a:rPr>
              <a:t>Source 76: Response to 'A Mechanistic and Morphologic Approach to Managing Benign Central Airway Obstruction'.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FCB29B95-D0F5-4EC1-8F02-373FEEAD1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5364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d8599a3c8374562"/>
              </a:rPr>
              <a:t>Original reference: https://europepmc.org/article/MED/41402985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90948B6-B09D-4DBD-B858-2615171BF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097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d3ac2697806440a"/>
              </a:rPr>
              <a:t>Source 77: AABIP 2025 Annual Conference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92BC1C6-4F3E-4F0B-A426-FC41DE760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830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6c24561f7bf4338"/>
              </a:rPr>
              <a:t>Original reference: https://aabip2025.kenes.com/aabip-2025-workshop-and-ask-the-expert-description/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272158B3-F0F3-40C0-82C1-04DCDB46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3563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4cc878efe1445ec"/>
              </a:rPr>
              <a:t>Source 78: WABIP Two-Day Global Webinar (World Association for Bronchology and Interventional Pulmonology)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DAFE5BF7-5EDF-4CEF-A280-9884E49B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6296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907156273c734995"/>
              </a:rPr>
              <a:t>Original reference: https://cdn.wabip.com/wp-content/downloads/newsletter/WABIP_Newsletter_2025_Issue3.pdf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8BF2CFC-B036-4179-9A36-2C48A7A4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004BF6F-BD79-4F53-8CBF-2CED5884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A7CD39D1-724C-427C-8066-33A86D6E6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45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124138855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7681D9E-EED3-4138-97E7-FD3A816E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4DEF69C-849D-4A9A-9044-1E6320C4D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5AC3C9B3-533F-4B23-8D5A-330530158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9D53A54-18C0-4F50-A67F-71A443DEF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3E0BC4C3-1C16-49F6-9089-21311812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A656A7B6-960A-4B6C-9576-20E7CE8BD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581E701-93B9-49B3-A6D9-C46C8EAF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7F1D9DA-7C37-4860-B9EC-F2CAFE61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b1da81a3493481d"/>
              </a:rPr>
              <a:t>Source 79: Atypical Histology in Pulmonary Biopsies Obtained Using Robotic-Assisted Bronchoscopy: Natural History and Clinical Practice.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C18DBB96-6FC1-4E17-AA35-62A341CF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0767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2026-10-06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76E3ED5-2089-4E4B-BD5F-7DBFA70C5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3500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8ac0bcab56e4796"/>
              </a:rPr>
              <a:t>Original reference: https://europepmc.org/article/MED/41571025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10B800E-0135-4702-8441-46161770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6233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41e03d3d3a749b7"/>
              </a:rPr>
              <a:t>Source 80: 4th Annual State of the Art Lung Nodule Symposium 2025: Current Perspectives &amp; Future Directions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AA20701-F2CA-4483-90C5-C9F36A88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8966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d43b8bf639b475c"/>
              </a:rPr>
              <a:t>Original reference: https://ce.advocatehealth.org/content/4th-annual-state-art-lung-nodule-symposium-2025-current-perspectives-future-directions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4BABE69-4609-4B5E-9743-D6EC49B9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1699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66d58303c6643fe"/>
              </a:rPr>
              <a:t>Source 81: Robotic Bronchoscopy for Multiple Pulmonary Nodules: Mitigating the Oversimplification Bias.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17B081A0-6F66-4AA1-BB16-57D9F7522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4432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182d21c35d942f2"/>
              </a:rPr>
              <a:t>Original reference: https://europepmc.org/article/MED/42544772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6FA5A30-FDC4-45B2-81EC-E4C2E4F8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165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a295ffa50a64c7a"/>
              </a:rPr>
              <a:t>Source 82: American College of Chest Physicians (CHEST)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4142ADB4-0E24-4ABD-8089-55FA37F80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9898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8fe62cfa6ca4d94"/>
              </a:rPr>
              <a:t>Original reference: https://www.chestnet.org/membership-and-community/leadership/committees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CC2178AC-499D-4597-9FF1-69015AF4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2631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75d6280c1844ab9"/>
              </a:rPr>
              <a:t>Source 83: Clamping the Chest Tube: Always Or Never? - Beware the Flaws of Binary Thinking!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FB6DDA9-8A84-4C62-856B-59BBA9139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5364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833179054bc4ab1"/>
              </a:rPr>
              <a:t>Original reference: https://europepmc.org/article/MED/41813299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C9E6D34-9B11-4271-9052-6029E5C99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097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0e6dd4edd714ab1"/>
              </a:rPr>
              <a:t>Source 84: 2025 IP Fellows Advanced Course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521A1996-AD16-462C-84A7-11506CD1B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830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5d2a0c756024c7c"/>
              </a:rPr>
              <a:t>Original reference: https://www.aabronchology.org/index.php?servId=11019&amp;showall=1&amp;option=com_content&amp;id=440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BAE82BF-B3B0-4766-8B43-5BB1AD86A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3563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98550c6998746db"/>
              </a:rPr>
              <a:t>Source 85: Tips for a Successful IP Training 2025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E2EB0CD0-B7EA-4735-BFD1-117E350C9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6296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9b13b476a5b49cc"/>
              </a:rPr>
              <a:t>Original reference: https://aabip.memberclicks.net/tips-for-a-successful-ip-training-2025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BAB7707A-5E86-4CE4-B299-7C0EBC8CA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5DD5830E-3DBF-4901-80E7-E8B545A7E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65288DFB-03ED-4821-AC0E-AB758C70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46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788570688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56C4CAC-7615-4C38-BDAB-9588F9D1B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8D1FADA-2C4E-4D0B-9B65-4C48A9B1E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DA68213-3C97-4C1A-A598-EC4ECDA5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7D92E592-93E8-4782-AB55-D9BF3288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65E58305-8BCF-4FD6-BE7B-1F6090AF3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C4E1D32-F37E-4D56-AD66-5CD17CAEB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D7AE2B2-AA30-49E1-984F-8816744B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F8306F9-ECBA-4175-A7D1-F429E9A66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5b5049358a0418e"/>
              </a:rPr>
              <a:t>Source 86: AABIP 2026 Annual Conference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8EC32774-1C7E-4B06-AA0A-3FC6DB1BA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8a05156ea4904814"/>
              </a:rPr>
              <a:t>Original reference: https://aabipconference2027.kgstaging.com/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1ADA6C4-386D-446A-AFB1-587D1FE7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a7d1631e0ec74db1"/>
              </a:rPr>
              <a:t>Source 87: mskcc.org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8B1E4A5-37E5-4B41-8036-AEB488351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7122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b3b5162d0bf44fb"/>
              </a:rPr>
              <a:t>Original reference: https://www.mskcc.org/cancer-care/doctors/edmund-m-rusk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39EA822-8C8E-4C76-9CA8-7E89F988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9855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795aec4a275d4b9a"/>
              </a:rPr>
              <a:t>Source 88: Dr. Arun S. Mehta Shares his Experience Using the Ambu aScope 5 HD Single-Use Bronchoscope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1097E-8483-4D9F-A942-CACF3671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588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a03e6d1ca244ebe"/>
              </a:rPr>
              <a:t>Original reference: https://video.ambuusa.com/dr-arun-mehta-shares-his-experience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4EC9D149-9830-441C-8232-897D97A3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321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a6e879bd4514364"/>
              </a:rPr>
              <a:t>Source 89: uchicagomedicine.org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D8BC9C4-ACDA-42DE-A312-A7463C5DD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8054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5c6fb8b1c96456a"/>
              </a:rPr>
              <a:t>Original reference: https://www.uchicagomedicine.org/find-a-physician/physician/arun-mehta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86CAE5D-AB61-4D8D-AEB6-7C4AC34D1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0787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9239661939514b28"/>
              </a:rPr>
              <a:t>Source 90: Global Tracheostomy Collaborative (GTC) Fall Symposium 2025 Program Book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968D1C2-8917-47FF-ABB6-D58F3623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20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b20234d3df394a0d"/>
              </a:rPr>
              <a:t>Original reference: https://assets.nationbuilder.com/gtc/pages/476/attachments/original/1761166876/GTC_FallSymp25_Program___Agenda_v12.pdf?1761166876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829CE42C-7E54-4875-ABD4-724CCCA0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6253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bc8cc651c4243de"/>
              </a:rPr>
              <a:t>Source 91: American College of Chest Physicians (CHEST)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245AB7B-68DA-409E-B822-143FFEEBC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986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4c58e9691c5448c"/>
              </a:rPr>
              <a:t>Original reference: https://www.chestnet.org/learning-and-events/events/chest-annual-meeting/awards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7025F78C-AAF0-49A5-9818-B6E70E05B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1719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7cd84d4b78a495c"/>
              </a:rPr>
              <a:t>Source 92: State of the Art Lung Nodule Conference 2024: Current Perspectives &amp; Future Directions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D0A03793-0524-4C8C-8AB6-75A29C308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452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2889338b3834bdf"/>
              </a:rPr>
              <a:t>Original reference: https://www.noahmed.com/hubfs/Events/2024/Flyer%20Final%20Lung%20Nodule%20Symposium%2011-22-24.pdf?hsLang=en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7D498E4-9269-47FE-A477-8AD61D89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C104DB80-2038-42B7-98C2-AEEE1426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1B1A3963-3729-4B75-B7C4-CAA85372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47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326131470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3AE9A55-A94D-4E43-932C-E0808AFEC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35C7A8E-93F0-4F32-AA1A-00BF9AC0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BCFA9080-9367-48D5-9E71-6AA310EF8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A6D03361-FFBF-4EE2-9A86-70F2FD7A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07A3E581-96D0-4BDE-8623-ABD482C4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2AE883C-8B02-4B16-A97A-2D8C1315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AFCEC6A-B67A-4408-8770-869167B1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ECCBF04-C19A-4943-BDEC-C9F59CAEE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b6e8c68c40064407"/>
              </a:rPr>
              <a:t>Source 93: American Association for Bronchology and Interventional Pulmonology (AABIP)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E8671E7-BDA4-4B42-8306-C12D486A3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bd5eae7d75a40d7"/>
              </a:rPr>
              <a:t>Original reference: https://www.aabronchology.org/committees-sub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BF0846A-A8FA-4B03-B7FD-ACB748825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3e2f2a7018c94781"/>
              </a:rPr>
              <a:t>Source 94: Immune biomarkers in CTD-ILD: Promise, practicality and the path to validation.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DEBE3A6-CFE6-4FF4-AD13-23CE34C0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7122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bb4fa9d25544697"/>
              </a:rPr>
              <a:t>Original reference: https://pubmed.ncbi.nlm.nih.gov/?term=Mehta+A%5Bau%5D+AND+Chicago%5Bad%5D&amp;sort=date&amp;size=50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F38CBCD8-7F4D-4AE6-8523-48C13E702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98551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9342261c5b6b45df"/>
              </a:rPr>
              <a:t>Source 95: Use of the VanGogh System to Assess for Intra-Operative Tissue Adequacy: Initial Experience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8F14DE4-DD00-46F7-8866-92883A98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5882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54e2887060a54658"/>
              </a:rPr>
              <a:t>Original reference: https://www.celltivity.com/resources/use-of-the-vangogh-system-to-assess-for-intra-operative-tissue-adequacy-initial-experience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C8829D69-1493-4160-B6E1-10A9C0C73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53212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8149d05a24043c3"/>
              </a:rPr>
              <a:t>Source 96: Virtual Grand Rounds 2026 (hosted by Professor Eric Lim)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E846107E-7A6D-447D-833D-EF6C0E15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80542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d7bc5255c7c4000"/>
              </a:rPr>
              <a:t>Original reference: https://www.drericlim.com/brompton-grand-rounds</a:t>
            </a:r>
            <a:endParaRPr sz="11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533C9E8-4662-43E6-8CD9-069CC75D5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07873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237ad6205a254f08"/>
              </a:rPr>
              <a:t>Source 97: ATS 2026 International Conference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9B4F69B-FBF4-4BDF-9867-2AD9D06A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5203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ff43a99c879c4b7c"/>
              </a:rPr>
              <a:t>Original reference: </a:t>
            </a:r>
            <a:endParaRPr sz="11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3BE85B3-F460-4A94-8855-F9D12AEF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53644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15c3302f53624618"/>
              </a:rPr>
              <a:t>https://www.atsconferencenews.org/final-clinical-year-in-review-session-shares-state-of-the-art-science-in-copd-interventional-pulmonary-medicine-medical-educatio</a:t>
            </a:r>
            <a:endParaRPr sz="11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2E0AAD3-8605-40FB-BC16-A1DF91CAB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72084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b59d5ea1f4b42b0"/>
              </a:rPr>
              <a:t>n-and-lung-cancer/</a:t>
            </a:r>
            <a:endParaRPr sz="11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29A1C91-807A-46D5-9EE1-87BECA4E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99414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e8248f5e80d74ddf"/>
              </a:rPr>
              <a:t>Source 98: CHEST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CA8406B4-FD35-461C-B071-FDADF4A77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26745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19f21a487b845f4"/>
              </a:rPr>
              <a:t>Original reference: https://journal.chestnet.org/article/S0012-3692(25)03377-X/pdf</a:t>
            </a:r>
            <a:endParaRPr sz="1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89D873B-332F-403B-850F-B2503C071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540756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4b4cf67ae3d641f8"/>
              </a:rPr>
              <a:t>Source 99: Expert Q&amp;A: COPD and Advanced Emphysema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1C22B9A-7878-408B-B4F3-4FBC6A0B3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81406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bd4b5a5052ed4ce1"/>
              </a:rPr>
              <a:t>Original reference: https://www.youtube.com/watch?v=PrE6DnQkjdk</a:t>
            </a:r>
            <a:endParaRPr sz="11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1CFB4AFF-95CB-4794-895D-411022A6E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41B75C64-951C-4D31-9746-40C504F13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508F10FB-5F81-440F-B384-754C879FB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48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343999706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3AAE12D-375A-4010-BBC5-F323D9DDF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0A7160B-EC0C-476F-AB99-E96A46E6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DFA2D835-7BB2-4D4B-AC24-78DFC0F1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D3FE12CF-0C49-434F-BB9A-E3199ED3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D692BA54-A566-43A1-8486-641A5EE95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A9E0EE27-1E74-41A8-B936-0BE50BC56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Sources</a:t>
            </a:r>
            <a:endParaRPr sz="11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7F29FFE-4494-4362-9FDF-BD47BFD81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professional evidence - continued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67ABE8D-BB0B-4795-83A3-B13494C3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92300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da61684ba4e74176"/>
              </a:rPr>
              <a:t>Source 100: Forty years between contralateral bullectomies for giant pulmonary bullae: a case report.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F88533CD-7296-40DF-A5B8-6D51844F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165604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cb268706baa4f4d"/>
              </a:rPr>
              <a:t>Original reference: https://medicine.uchicago.edu/faculty/arun-mehta-md/publications</a:t>
            </a:r>
            <a:endParaRPr sz="11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06707309-8357-4B30-BDAF-BDA0A8E59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438908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b="1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643c5e8cbf5e44dd"/>
              </a:rPr>
              <a:t>Source 101: mskcc.org</a:t>
            </a:r>
            <a:r>
              <a:rPr sz="1100">
                <a:solidFill>
                  <a:srgbClr val="18272A"/>
                </a:solidFill>
                <a:latin typeface="Arial"/>
                <a:ea typeface="Arial"/>
                <a:cs typeface="Arial"/>
              </a:rPr>
              <a:t> · Accessed 2026-10-06</a:t>
            </a:r>
            <a:endParaRPr sz="1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44A6F53-E444-4D98-8A62-8EE762640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2712212"/>
            <a:ext cx="113284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 u="sng">
                <a:solidFill>
                  <a:srgbClr val="2455A6"/>
                </a:solidFill>
                <a:latin typeface="Arial"/>
                <a:ea typeface="Arial"/>
                <a:cs typeface="Arial"/>
                <a:hlinkClick xmlns:r="http://schemas.openxmlformats.org/officeDocument/2006/relationships" r:id="Rc7aba5c060a14027"/>
              </a:rPr>
              <a:t>Original reference: https://www.mskcc.org/cancer-care/doctors/colin-j-wexford</a:t>
            </a:r>
            <a:endParaRPr sz="1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D81F973-B5A9-490F-AAC2-40FA13B33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62CD5F0-64AC-42CC-8C6C-B4BBDEBEC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7944DAC-8433-4997-824E-21DD13962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49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162119556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85CD572-DDFD-4912-995F-C2B8171B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ABC11D1-E25C-4DDD-996C-ACBD4C7E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600" y="292100"/>
            <a:ext cx="304800" cy="50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ACD88DDD-A067-4D2A-A4EB-62AA8FC07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638300"/>
            <a:ext cx="787400" cy="50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EBBC879E-B366-4DAF-BB13-8278839F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1854200"/>
            <a:ext cx="11328400" cy="711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173EEB6D-7A25-4DF2-81CB-A654FC72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2131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1BE131E0-209F-4803-874F-9ADB3273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37719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62CADE75-7D4B-4B36-9CFB-0F653C82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3307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1DC9433C-0C49-49CB-AF29-9A5A523FE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4889500"/>
            <a:ext cx="11328400" cy="0"/>
          </a:xfrm>
          <a:prstGeom xmlns:a="http://schemas.openxmlformats.org/drawingml/2006/main" prst="line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7620">
            <a:solidFill>
              <a:srgbClr val="F9A29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05F3AB1-E5F4-4CB0-9610-9DEE9CF03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67300"/>
            <a:ext cx="11328400" cy="1041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4F8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9A11CE24-8014-4E11-805F-2073A8F8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067300"/>
            <a:ext cx="50800" cy="1041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15C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97F98306-51A3-4D5E-AFB9-06567FA10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84900"/>
            <a:ext cx="12192000" cy="67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4F8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A7288EF-474A-4924-B587-34AC73D3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D49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A2581F97-DC3E-445D-A2A2-67D1564B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5900"/>
            <a:ext cx="10668000" cy="1844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00">
                <a:solidFill>
                  <a:srgbClr val="B5DDEB"/>
                </a:solidFill>
                <a:latin typeface="Arial"/>
                <a:ea typeface="Arial"/>
                <a:cs typeface="Arial"/>
              </a:rPr>
              <a:t>KOL Luminary | Lung Cancer KOL Search</a:t>
            </a:r>
            <a:endParaRPr sz="11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0B9777CC-8C3F-4B8D-AAB8-DB31F1C01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546100"/>
            <a:ext cx="11328400" cy="4526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a perfect project fit looks like</a:t>
            </a:r>
            <a:endParaRPr sz="27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0988CAE3-0585-48E2-B7B3-F05166FB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1981200"/>
            <a:ext cx="8572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A fully documented match earns all the points below. Each example shows one way to reach full marks in that 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A004DFC-6CB8-4C29-A02C-85380B1C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182368"/>
            <a:ext cx="85725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200">
                <a:solidFill>
                  <a:srgbClr val="0B2D49"/>
                </a:solidFill>
                <a:latin typeface="Arial"/>
                <a:ea typeface="Arial"/>
                <a:cs typeface="Arial"/>
              </a:rPr>
              <a:t>category.</a:t>
            </a:r>
            <a:endParaRPr sz="12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DC7A2B8A-163C-4408-961C-0DFC55823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2300" y="1981200"/>
            <a:ext cx="208280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24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100 / 100</a:t>
            </a:r>
            <a:endParaRPr sz="24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E9EBA72A-3462-4FA5-BCA5-A3F6710D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05100"/>
            <a:ext cx="31369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 to the brief</a:t>
            </a:r>
            <a:endParaRPr sz="13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674E66CC-3636-46AE-B599-B4F24FD7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2705100"/>
            <a:ext cx="5613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Matches every topic used to score the brief</a:t>
            </a:r>
            <a:endParaRPr sz="11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3C8D79D-0A8D-4C9A-B9BD-BC48269A0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743200"/>
            <a:ext cx="17653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35 points</a:t>
            </a:r>
            <a:endParaRPr sz="17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083F923-861F-4BCB-96D1-C10AF8B8A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263900"/>
            <a:ext cx="31369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Clinical experience</a:t>
            </a:r>
            <a:endParaRPr sz="13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A74F51D-696B-4881-B92E-E1D4C070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3263900"/>
            <a:ext cx="5613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clinical work and disease-specific research are supported by </a:t>
            </a:r>
            <a:endParaRPr sz="115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30CD73D4-E993-4EC6-96B5-6000D16D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3456686"/>
            <a:ext cx="5613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sources</a:t>
            </a:r>
            <a:endParaRPr sz="11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B4EBF38A-EBF6-410A-997D-F02C4AB1D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302000"/>
            <a:ext cx="17653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25 points</a:t>
            </a:r>
            <a:endParaRPr sz="17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405E6D0F-0A82-4728-8649-38F9B13F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822700"/>
            <a:ext cx="31369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Supporting information</a:t>
            </a:r>
            <a:endParaRPr sz="13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23B605E2-9745-4A99-B3C5-19163914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3822700"/>
            <a:ext cx="5613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information is backed by a broad set of linked sources</a:t>
            </a:r>
            <a:endParaRPr sz="11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FF26DAF1-EC99-4A32-A56C-696E52B15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860800"/>
            <a:ext cx="17653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points</a:t>
            </a:r>
            <a:endParaRPr sz="17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325CEDFD-4847-4F38-822E-D44C0989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381500"/>
            <a:ext cx="31369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Speaking and professional activity</a:t>
            </a:r>
            <a:endParaRPr sz="13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0A0E791C-C295-45DF-9FCA-01FCC426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4381500"/>
            <a:ext cx="56134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Relevant speaking and professional contributions are supported by sources</a:t>
            </a:r>
            <a:endParaRPr sz="115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7605CA36-8316-45ED-92F6-125BBF2D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4419600"/>
            <a:ext cx="1765300" cy="2849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7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20 points</a:t>
            </a:r>
            <a:endParaRPr sz="17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DB61D0B-AD95-4057-A680-AFC7BAA1F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168900"/>
            <a:ext cx="10922000" cy="2179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300" b="1">
                <a:solidFill>
                  <a:srgbClr val="0B2D49"/>
                </a:solidFill>
                <a:latin typeface="Arial"/>
                <a:ea typeface="Arial"/>
                <a:cs typeface="Arial"/>
              </a:rPr>
              <a:t>How partial points work</a:t>
            </a:r>
            <a:endParaRPr sz="13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C77E8C7D-004A-441A-8919-50AF08A9E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437632"/>
            <a:ext cx="109220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A 60% match earns 60% of the points available in that category. Full marks mean all scored topics match the profile; missing matches can reflect how </a:t>
            </a:r>
            <a:endParaRPr sz="115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C1DEF67B-0128-42BA-8A13-CEC667F9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630418"/>
            <a:ext cx="10922000" cy="19278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1150">
                <a:solidFill>
                  <a:srgbClr val="0B2D49"/>
                </a:solidFill>
                <a:latin typeface="Arial"/>
                <a:ea typeface="Arial"/>
                <a:cs typeface="Arial"/>
              </a:rPr>
              <a:t>the profile is worded.</a:t>
            </a:r>
            <a:endParaRPr sz="1150"/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4CD81608-1FE3-493C-B94C-FC6FDF89D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" y="6261100"/>
            <a:ext cx="10223500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00000"/>
              </a:lnSpc>
              <a:buNone/>
            </a:pPr>
            <a:r>
              <a:rPr sz="900">
                <a:solidFill>
                  <a:srgbClr val="18272A"/>
                </a:solidFill>
                <a:latin typeface="Arial"/>
                <a:ea typeface="Arial"/>
                <a:cs typeface="Arial"/>
              </a:rPr>
              <a:t>Lung Cancer KOL Search · Vish Medical Communications</a:t>
            </a:r>
            <a:endParaRPr sz="9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FA8E05C6-6C3F-4F0A-B0D0-7E6249F09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642100"/>
            <a:ext cx="6858000" cy="139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00000"/>
              </a:lnSpc>
              <a:buNone/>
            </a:pPr>
            <a:r>
              <a:rPr sz="800">
                <a:solidFill>
                  <a:srgbClr val="52677C"/>
                </a:solidFill>
                <a:latin typeface="Arial"/>
                <a:ea typeface="Arial"/>
                <a:cs typeface="Arial"/>
              </a:rPr>
              <a:t>Confidential. Not for Distribution.</a:t>
            </a:r>
            <a:endParaRPr sz="8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89AED7D0-A5FB-44F2-A36A-9DDA835B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000" y="6489700"/>
            <a:ext cx="6604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t"/>
          <a:lstStyle xmlns:a="http://schemas.openxmlformats.org/drawingml/2006/main"/>
          <a:p xmlns:a="http://schemas.openxmlformats.org/drawingml/2006/main">
            <a:pPr marL="0" indent="0" algn="r">
              <a:lnSpc>
                <a:spcPct val="100000"/>
              </a:lnSpc>
              <a:buNone/>
            </a:pPr>
            <a:r>
              <a:rPr sz="900">
                <a:solidFill>
                  <a:srgbClr val="52677C"/>
                </a:solidFill>
                <a:latin typeface="Arial"/>
                <a:ea typeface="Arial"/>
                <a:cs typeface="Arial"/>
              </a:rPr>
              <a:t>50 / 50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2088281434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2026-10-07T03:33:25.9110000Z</dcterms:created>
  <dcterms:modified xsi:type="dcterms:W3CDTF">2026-10-07T03:33:25.9110000Z</dcterms:modified>
</coreProperties>
</file>